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3" r:id="rId2"/>
    <p:sldId id="264" r:id="rId3"/>
    <p:sldId id="273" r:id="rId4"/>
    <p:sldId id="265" r:id="rId5"/>
    <p:sldId id="275" r:id="rId6"/>
    <p:sldId id="256" r:id="rId7"/>
    <p:sldId id="258" r:id="rId8"/>
    <p:sldId id="274" r:id="rId9"/>
    <p:sldId id="268" r:id="rId10"/>
    <p:sldId id="276" r:id="rId11"/>
    <p:sldId id="269" r:id="rId12"/>
    <p:sldId id="262" r:id="rId13"/>
    <p:sldId id="266" r:id="rId14"/>
    <p:sldId id="271" r:id="rId15"/>
    <p:sldId id="272" r:id="rId16"/>
    <p:sldId id="259" r:id="rId17"/>
    <p:sldId id="270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1" autoAdjust="0"/>
    <p:restoredTop sz="93950" autoAdjust="0"/>
  </p:normalViewPr>
  <p:slideViewPr>
    <p:cSldViewPr>
      <p:cViewPr>
        <p:scale>
          <a:sx n="90" d="100"/>
          <a:sy n="90" d="100"/>
        </p:scale>
        <p:origin x="-7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B1E2C-1916-4E30-98E6-67E1209FE5B9}" type="datetimeFigureOut">
              <a:rPr lang="hu-HU" smtClean="0"/>
              <a:pPr/>
              <a:t>2015.12.02.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AF99C-AC1F-4D83-A3C4-A1A9A39B975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765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2015.12.02.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2015.12.02.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2015.12.02.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2015.12.02.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2015.12.02.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2015.12.02.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2015.12.02.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2015.12.02.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2015.12.02.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2015.12.02.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2015.12.02.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55000"/>
                    </a14:imgEffect>
                    <a14:imgEffect>
                      <a14:brightnessContrast bright="-40000" contrast="-38000"/>
                    </a14:imgEffect>
                  </a14:imgLayer>
                </a14:imgProps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pPr/>
              <a:t>2015.12.02.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gyarulbabelben.net/works/hu/Kosztol%C3%A1nyi_Dezs%C5%91-1885/A_nagyv%C3%A1rosban_%C3%A9ltem%2C_hol_a_b%C3%B6rz%C3%A9k/de/2032-Ich_lebe_in_der_Gro%C3%9Fstadt...=" TargetMode="External"/><Relationship Id="rId2" Type="http://schemas.openxmlformats.org/officeDocument/2006/relationships/hyperlink" Target="http://mek.oszk.hu/06100/06195/06195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gyarulbabelben.net/works/hu/Ady_Endre-1877/Ember_az_embertelens%C3%A9gben/de/3374-Mensch_in_der_Unmenschlichkeit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mek.oszk.hu/08000/08026/html/02.ht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Ungarische Literatur während des </a:t>
            </a:r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de-D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rsten</a:t>
            </a:r>
            <a:r>
              <a:rPr lang="de-D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Weltkriegs </a:t>
            </a:r>
            <a:endParaRPr lang="de-D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Endre Ady, </a:t>
            </a:r>
            <a:r>
              <a:rPr lang="hu-HU" i="1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Erinnerung</a:t>
            </a:r>
            <a:r>
              <a:rPr lang="hu-HU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hu-HU" i="1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hu-HU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i="1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Sommernacht</a:t>
            </a:r>
            <a:endParaRPr lang="hu-HU" i="1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Mihály Babits, </a:t>
            </a:r>
            <a:r>
              <a:rPr lang="hu-HU" i="1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hu-HU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i="1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Ostern</a:t>
            </a:r>
            <a:endParaRPr lang="hu-HU" i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6084168" y="6381328"/>
            <a:ext cx="2895600" cy="365125"/>
          </a:xfrm>
        </p:spPr>
        <p:txBody>
          <a:bodyPr/>
          <a:lstStyle/>
          <a:p>
            <a:pPr algn="r"/>
            <a:r>
              <a:rPr lang="hu-HU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Ágnes </a:t>
            </a:r>
            <a:r>
              <a:rPr lang="hu-HU" dirty="0" err="1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Csikai</a:t>
            </a:r>
            <a:r>
              <a:rPr lang="hu-HU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Zsuzsanna Mészáros, Máté Bordás</a:t>
            </a:r>
            <a:endParaRPr lang="hu-HU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97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Ostern</a:t>
            </a:r>
            <a:endPara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hu-H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zweiten</a:t>
            </a:r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Teil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hu-H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Werks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erscheint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hu-H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leichte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Liedform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weil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Stürme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hu-H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Seele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still</a:t>
            </a:r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(mit </a:t>
            </a:r>
            <a:r>
              <a:rPr lang="hu-HU" sz="1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grün</a:t>
            </a:r>
            <a:r>
              <a:rPr 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markiert</a:t>
            </a:r>
            <a:r>
              <a:rPr 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57188">
              <a:tabLst>
                <a:tab pos="1800225" algn="l"/>
              </a:tabLst>
            </a:pPr>
            <a:r>
              <a:rPr lang="hu-H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letzten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Verssatz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Gott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geb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Weizen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hu-H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Wein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	</a:t>
            </a:r>
            <a:r>
              <a:rPr lang="hu-H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Wein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vergessen</a:t>
            </a:r>
            <a:r>
              <a:rPr lang="hu-H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>
              <a:tabLst>
                <a:tab pos="1800225" algn="l"/>
              </a:tabLst>
            </a:pPr>
            <a:r>
              <a:rPr lang="hu-H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Bedeutung</a:t>
            </a:r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möchte</a:t>
            </a:r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kriegische</a:t>
            </a:r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Leiden </a:t>
            </a:r>
            <a:r>
              <a:rPr lang="hu-H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vergessen</a:t>
            </a:r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4288" indent="0">
              <a:buNone/>
              <a:tabLst>
                <a:tab pos="1800225" algn="l"/>
              </a:tabLst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8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9632" y="548680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1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Daß</a:t>
            </a:r>
            <a:r>
              <a:rPr lang="de-DE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Frieden, Frieden</a:t>
            </a:r>
            <a:endParaRPr lang="hu-HU" sz="1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Frieden, Frieden sei</a:t>
            </a:r>
            <a:endParaRPr lang="hu-HU" sz="1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 die Qual vorbei!</a:t>
            </a:r>
            <a:endParaRPr lang="hu-HU" sz="1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Schlafe nun, wer schlafen mag,</a:t>
            </a:r>
            <a:endParaRPr lang="hu-HU" sz="1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 wer lebt, soll leben,</a:t>
            </a:r>
            <a:endParaRPr lang="hu-HU" sz="1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6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daß</a:t>
            </a:r>
            <a:r>
              <a:rPr lang="de-DE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dem Helden Ruh, dem Volk</a:t>
            </a:r>
            <a:endParaRPr lang="hu-HU" sz="1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Hoffnung sei gegeben.</a:t>
            </a:r>
            <a:endParaRPr lang="hu-HU" sz="1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 Glocken sollen nun</a:t>
            </a:r>
            <a:endParaRPr lang="hu-HU" sz="1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Halleluja läuten.</a:t>
            </a:r>
            <a:endParaRPr lang="hu-HU" sz="1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 der März entsteht,</a:t>
            </a:r>
            <a:endParaRPr lang="hu-HU" sz="1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blühen wir in Freuden.</a:t>
            </a:r>
            <a:endParaRPr lang="hu-HU" sz="1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Arbeit und Begräbnis sei</a:t>
            </a:r>
            <a:endParaRPr lang="hu-HU" sz="1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jedem zugemessen.</a:t>
            </a:r>
            <a:endParaRPr lang="hu-HU" sz="1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Gott </a:t>
            </a:r>
            <a:r>
              <a:rPr lang="de-DE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geb</a:t>
            </a:r>
            <a:r>
              <a:rPr lang="de-DE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Weizen uns und Wein,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Wein, um zu vergessen.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707904" y="2060848"/>
            <a:ext cx="525658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1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de-DE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Frieden, Frieden!</a:t>
            </a:r>
            <a:endParaRPr lang="hu-HU" sz="1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1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Daß</a:t>
            </a:r>
            <a:r>
              <a:rPr lang="de-DE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schon Frieden sei,</a:t>
            </a:r>
            <a:endParaRPr lang="hu-HU" sz="1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1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daß</a:t>
            </a:r>
            <a:r>
              <a:rPr lang="de-DE" sz="1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die Qual vorbei!</a:t>
            </a:r>
            <a:endParaRPr lang="hu-HU" sz="1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Wer gestorben ist, vergibt,</a:t>
            </a:r>
            <a:endParaRPr lang="hu-HU" sz="1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seht den Himmel blauen,</a:t>
            </a:r>
            <a:endParaRPr lang="hu-HU" sz="1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Brüder, ist es erst geschafft,</a:t>
            </a:r>
            <a:endParaRPr lang="hu-HU" sz="1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nie mehr rückwärts schauen.</a:t>
            </a:r>
            <a:endParaRPr lang="hu-HU" sz="1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Nicht mehr fragen nach der Schulden,</a:t>
            </a:r>
            <a:endParaRPr lang="hu-HU" sz="1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6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16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laßt</a:t>
            </a:r>
            <a:r>
              <a:rPr lang="de-DE" sz="16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 Blumen pflanzen,</a:t>
            </a:r>
            <a:endParaRPr lang="hu-HU" sz="1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6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l</a:t>
            </a:r>
            <a:r>
              <a:rPr lang="de-DE" sz="16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ieben</a:t>
            </a:r>
            <a:r>
              <a:rPr lang="de-DE" sz="16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 verstehen wir</a:t>
            </a:r>
            <a:endParaRPr lang="hu-HU" sz="1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6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16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doch </a:t>
            </a:r>
            <a:r>
              <a:rPr lang="de-DE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Welt im Ganzen!</a:t>
            </a:r>
            <a:endParaRPr lang="hu-HU" sz="1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6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16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Arbeit </a:t>
            </a:r>
            <a:r>
              <a:rPr lang="de-DE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 Begräbnis sei</a:t>
            </a:r>
            <a:endParaRPr lang="hu-HU" sz="1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6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16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jedem </a:t>
            </a:r>
            <a:r>
              <a:rPr lang="de-DE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zugemessen.</a:t>
            </a:r>
            <a:endParaRPr lang="hu-HU" sz="1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6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Gott </a:t>
            </a:r>
            <a:r>
              <a:rPr lang="de-DE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geb</a:t>
            </a:r>
            <a:r>
              <a:rPr lang="de-DE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Weizen uns und Wein,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Wein</a:t>
            </a:r>
            <a:r>
              <a:rPr lang="de-DE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um zu vergessen.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07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30689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5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Vergleich</a:t>
            </a:r>
            <a:r>
              <a:rPr lang="hu-HU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5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zwischen</a:t>
            </a:r>
            <a:r>
              <a:rPr lang="hu-HU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5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</a:t>
            </a:r>
            <a:r>
              <a:rPr lang="hu-HU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5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ungarischen</a:t>
            </a:r>
            <a:r>
              <a:rPr lang="hu-HU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de-DE" sz="5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 </a:t>
            </a:r>
            <a:r>
              <a:rPr lang="hu-HU" sz="5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hu-HU" sz="5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 </a:t>
            </a:r>
            <a:r>
              <a:rPr lang="hu-HU" sz="5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übersetzten</a:t>
            </a:r>
            <a:r>
              <a:rPr lang="hu-HU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5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Gedicht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4093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de-DE" sz="36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Form des Gedichts:</a:t>
            </a:r>
            <a:endParaRPr lang="de-DE" sz="28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Form ist nicht gebunden. </a:t>
            </a:r>
            <a:r>
              <a:rPr lang="hu-HU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de-DE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drückt</a:t>
            </a:r>
            <a:r>
              <a:rPr lang="de-DE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die Unruhe des Lebens während des Weltkrieg</a:t>
            </a:r>
            <a:r>
              <a:rPr lang="hu-H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de-DE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de-DE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Zwischen dem ungarischen und </a:t>
            </a:r>
            <a:r>
              <a:rPr lang="hu-HU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</a:t>
            </a:r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übersetzten Gedicht gibt es </a:t>
            </a:r>
            <a:r>
              <a:rPr lang="hu-HU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unter</a:t>
            </a:r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diesem Aspekt </a:t>
            </a:r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de-DE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nterschiede</a:t>
            </a:r>
            <a:r>
              <a:rPr lang="de-DE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de-DE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Gedicht wurde auf 10 Strophe</a:t>
            </a:r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e-DE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geteilt. </a:t>
            </a:r>
          </a:p>
          <a:p>
            <a:endParaRPr lang="de-D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0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4942"/>
          </a:xfrm>
        </p:spPr>
        <p:txBody>
          <a:bodyPr>
            <a:normAutofit/>
          </a:bodyPr>
          <a:lstStyle/>
          <a:p>
            <a:pPr algn="l"/>
            <a:r>
              <a:rPr lang="de-DE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Unterschied in der Form:</a:t>
            </a:r>
            <a:endParaRPr lang="de-DE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5364" y="83671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Húsvét előtt</a:t>
            </a:r>
          </a:p>
          <a:p>
            <a:pPr marL="0" indent="0">
              <a:buNone/>
            </a:pPr>
            <a:endParaRPr lang="hu-HU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ha kiszakad ajkam, akkor is</a:t>
            </a:r>
            <a:r>
              <a:rPr lang="hu-H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vad, </a:t>
            </a:r>
            <a:r>
              <a:rPr lang="hu-HU" sz="1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vad</a:t>
            </a:r>
            <a: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március évadán,</a:t>
            </a:r>
            <a:b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izgatva </a:t>
            </a:r>
            <a:r>
              <a:rPr lang="hu-HU" sz="1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bellül</a:t>
            </a:r>
            <a: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az izgatott</a:t>
            </a:r>
            <a:b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fákkal, a harci márciusi</a:t>
            </a:r>
            <a:b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inni való</a:t>
            </a:r>
            <a:b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sós, </a:t>
            </a:r>
            <a:r>
              <a:rPr lang="hu-HU" sz="1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vérizü</a:t>
            </a:r>
            <a: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széltől részegen,</a:t>
            </a:r>
            <a:b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felleg alatt,</a:t>
            </a:r>
            <a:b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sodrában a </a:t>
            </a:r>
            <a:r>
              <a:rPr lang="hu-HU" sz="1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szörnyü</a:t>
            </a:r>
            <a: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malomnak: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szétszakad ajkam, akkor is,</a:t>
            </a:r>
            <a:br>
              <a:rPr lang="hu-H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vérbe </a:t>
            </a:r>
            <a:r>
              <a:rPr lang="hu-HU" sz="1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lábbad</a:t>
            </a:r>
            <a: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dallal és</a:t>
            </a:r>
            <a:b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magam sem hallva a nagy Malom</a:t>
            </a:r>
            <a:b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zugásán</a:t>
            </a:r>
            <a: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át, dalomnak izét</a:t>
            </a:r>
            <a:b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kinnak</a:t>
            </a:r>
            <a: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izén</a:t>
            </a:r>
            <a:b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tudnám csak </a:t>
            </a:r>
            <a:r>
              <a:rPr lang="hu-HU" sz="1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érzeni</a:t>
            </a:r>
            <a: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akkor is</a:t>
            </a:r>
            <a:b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mennyi a vér! -</a:t>
            </a:r>
            <a:b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szakadjon a véres ének!</a:t>
            </a:r>
            <a:endParaRPr lang="hu-HU" sz="12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47456" y="836712"/>
            <a:ext cx="48965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Ostern</a:t>
            </a:r>
            <a:endParaRPr lang="hu-HU" sz="1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Auch wenn die Lippen mir aufspringen </a:t>
            </a:r>
            <a:endParaRPr lang="hu-HU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diesem wild-wilden März,</a:t>
            </a:r>
            <a:endParaRPr lang="hu-HU" sz="1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fiebernd mit den fiebernden Bäumen ,</a:t>
            </a:r>
            <a:endParaRPr lang="hu-HU" sz="1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berauscht vom trinkfrischen ,</a:t>
            </a:r>
            <a:endParaRPr lang="hu-HU" sz="1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salzigen, blutbitteren Wind</a:t>
            </a:r>
            <a:endParaRPr lang="hu-HU" sz="1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martialischen Märzes ,</a:t>
            </a:r>
            <a:endParaRPr lang="hu-HU" sz="1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unterm Gewölk,</a:t>
            </a:r>
            <a:endParaRPr lang="hu-HU" sz="1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 Mahlwerk der </a:t>
            </a:r>
            <a:r>
              <a:rPr lang="de-DE" sz="1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gräßlichen</a:t>
            </a:r>
            <a:r>
              <a:rPr lang="de-DE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Mühle :</a:t>
            </a:r>
            <a:endParaRPr lang="hu-HU" sz="1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Auch wenn die Lippen mir aufspringen,</a:t>
            </a:r>
            <a:endParaRPr lang="hu-HU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wenn das Lied sie mit Blut überschwemmt </a:t>
            </a:r>
            <a:endParaRPr lang="hu-HU" sz="1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und ich, taub vom Tosen der großen Mühle,</a:t>
            </a:r>
            <a:endParaRPr lang="hu-HU" sz="1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meines Liedes Geschmack nur an der Qual </a:t>
            </a:r>
            <a:endParaRPr lang="hu-HU" sz="1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schmecken könnte, auch dann</a:t>
            </a:r>
            <a:r>
              <a:rPr lang="hu-HU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wieviel Blut –</a:t>
            </a:r>
            <a:endParaRPr lang="hu-HU" sz="1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stürze in Strömen der Blutgesang. </a:t>
            </a:r>
            <a:endParaRPr lang="hu-HU" sz="1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200" b="1" dirty="0">
                <a:solidFill>
                  <a:schemeClr val="bg2"/>
                </a:solidFill>
              </a:rPr>
              <a:t> </a:t>
            </a:r>
            <a:endParaRPr lang="hu-HU" sz="1200" dirty="0">
              <a:solidFill>
                <a:schemeClr val="bg2"/>
              </a:solidFill>
            </a:endParaRPr>
          </a:p>
          <a:p>
            <a:endParaRPr lang="hu-HU" sz="12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447213" y="4450449"/>
            <a:ext cx="835292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markierte</a:t>
            </a:r>
            <a:r>
              <a:rPr lang="hu-HU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e-DE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Verse sind die Refrains des Gedichts. </a:t>
            </a:r>
            <a:endParaRPr lang="hu-HU" sz="15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Hier verändert sich auch der Umbruch</a:t>
            </a:r>
            <a:r>
              <a:rPr lang="hu-HU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Strophe</a:t>
            </a:r>
            <a:r>
              <a:rPr lang="hu-HU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hu-HU" sz="15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entstanden</a:t>
            </a:r>
            <a:r>
              <a:rPr lang="hu-HU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durch diese Veränderung.</a:t>
            </a:r>
            <a:endParaRPr lang="hu-HU" sz="15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 übersetzten Gedicht gibt es auch andere Veränderungen.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„Gott </a:t>
            </a:r>
            <a:r>
              <a:rPr lang="de-DE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geb</a:t>
            </a:r>
            <a:r>
              <a:rPr lang="de-DE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Weizen uns und Wein, / Wein, um zu vergessen.” - „</a:t>
            </a:r>
            <a:r>
              <a:rPr lang="de-DE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adjon</a:t>
            </a:r>
            <a:r>
              <a:rPr lang="de-DE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Isten</a:t>
            </a:r>
            <a:r>
              <a:rPr lang="de-DE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bort</a:t>
            </a:r>
            <a:r>
              <a:rPr lang="de-DE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buzát</a:t>
            </a:r>
            <a:r>
              <a:rPr lang="de-DE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/ </a:t>
            </a:r>
            <a:r>
              <a:rPr lang="de-DE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bort</a:t>
            </a:r>
            <a:r>
              <a:rPr lang="de-DE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de-DE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feledésre</a:t>
            </a:r>
            <a:r>
              <a:rPr lang="de-DE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!” I</a:t>
            </a:r>
            <a:r>
              <a:rPr lang="hu-H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de-DE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Original gibt es keine Ellipsen (wegen grammatische</a:t>
            </a:r>
            <a:r>
              <a:rPr lang="hu-H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de-DE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Unterschiede)</a:t>
            </a:r>
            <a:endParaRPr lang="de-DE" sz="15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5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Véres</a:t>
            </a:r>
            <a:r>
              <a:rPr lang="de-DE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5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ének</a:t>
            </a:r>
            <a:r>
              <a:rPr lang="de-DE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Blutgesang, neue Wörter werden gebildet.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15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8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91638" y="34145"/>
            <a:ext cx="8229600" cy="874575"/>
          </a:xfrm>
        </p:spPr>
        <p:txBody>
          <a:bodyPr>
            <a:normAutofit/>
          </a:bodyPr>
          <a:lstStyle/>
          <a:p>
            <a:pPr marL="0" indent="0" algn="l"/>
            <a:r>
              <a:rPr lang="hu-HU" sz="3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Frei </a:t>
            </a:r>
            <a:r>
              <a:rPr lang="hu-HU" sz="3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übersetzte</a:t>
            </a:r>
            <a:r>
              <a:rPr lang="hu-HU" sz="3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Verse: </a:t>
            </a:r>
            <a:endParaRPr lang="hu-HU" sz="3200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647055" y="1052736"/>
            <a:ext cx="4038600" cy="22322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sós,</a:t>
            </a:r>
            <a:r>
              <a:rPr lang="hu-H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vérizü</a:t>
            </a:r>
            <a:r>
              <a:rPr lang="hu-H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széltől</a:t>
            </a:r>
            <a:r>
              <a:rPr lang="hu-H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részegen</a:t>
            </a:r>
            <a:r>
              <a:rPr lang="hu-H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u-H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felleg alatt,</a:t>
            </a:r>
            <a:br>
              <a:rPr lang="hu-HU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sodrában a </a:t>
            </a:r>
            <a:r>
              <a:rPr lang="hu-HU" sz="14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szörnyü</a:t>
            </a:r>
            <a:r>
              <a:rPr lang="hu-HU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malomnak:</a:t>
            </a:r>
          </a:p>
          <a:p>
            <a:pPr marL="0" indent="0">
              <a:spcBef>
                <a:spcPts val="2400"/>
              </a:spcBef>
              <a:buNone/>
            </a:pPr>
            <a:endParaRPr lang="hu-H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hu-HU" sz="14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hogy </a:t>
            </a:r>
            <a:r>
              <a:rPr lang="hu-HU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béke! </a:t>
            </a:r>
            <a:r>
              <a:rPr lang="hu-HU" sz="14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Béke!	</a:t>
            </a:r>
            <a:r>
              <a:rPr lang="hu-HU" sz="1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béke! </a:t>
            </a:r>
            <a:r>
              <a:rPr lang="hu-HU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bé-ke</a:t>
            </a:r>
            <a:r>
              <a:rPr lang="hu-H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már!	</a:t>
            </a:r>
            <a:r>
              <a:rPr lang="hu-HU" sz="1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u-H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Le-gyen</a:t>
            </a:r>
            <a:r>
              <a:rPr lang="hu-H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vé-ge</a:t>
            </a:r>
            <a:r>
              <a:rPr lang="hu-H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már!	</a:t>
            </a:r>
            <a:r>
              <a:rPr lang="hu-HU" sz="1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u-HU" b="1" dirty="0">
                <a:solidFill>
                  <a:srgbClr val="FF0000"/>
                </a:solidFill>
              </a:rPr>
              <a:t/>
            </a:r>
            <a:br>
              <a:rPr lang="hu-HU" b="1" dirty="0">
                <a:solidFill>
                  <a:srgbClr val="FF0000"/>
                </a:solidFill>
              </a:rPr>
            </a:b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4499992" y="980728"/>
            <a:ext cx="4392488" cy="22322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salzigen,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blutbitteren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</a:t>
            </a:r>
            <a:endParaRPr lang="hu-HU" sz="14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martialischen Märzes ,</a:t>
            </a:r>
            <a:endParaRPr lang="hu-HU" sz="14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unterm Gewölk,</a:t>
            </a:r>
            <a:endParaRPr lang="hu-HU" sz="14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 Mahlwerk der </a:t>
            </a:r>
            <a:r>
              <a:rPr lang="de-DE" sz="14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gräßlichen</a:t>
            </a:r>
            <a:r>
              <a:rPr lang="de-DE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Mühle :</a:t>
            </a:r>
            <a:r>
              <a:rPr lang="hu-HU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u-HU" sz="14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4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Daß</a:t>
            </a:r>
            <a:r>
              <a:rPr lang="de-DE" sz="14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Frieden, </a:t>
            </a:r>
            <a:r>
              <a:rPr lang="de-DE" sz="14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Frieden</a:t>
            </a:r>
            <a:r>
              <a:rPr lang="hu-HU" sz="14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1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hu-HU" sz="1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Frieden, </a:t>
            </a:r>
            <a:r>
              <a:rPr lang="de-DE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</a:t>
            </a:r>
            <a:r>
              <a:rPr lang="hu-H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 </a:t>
            </a:r>
            <a:r>
              <a:rPr lang="de-DE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sei</a:t>
            </a:r>
            <a:r>
              <a:rPr lang="hu-H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1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hu-HU" sz="1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 die Qual vor</a:t>
            </a:r>
            <a:r>
              <a:rPr lang="hu-H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de-DE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hu-H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1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hu-HU" sz="1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617203" y="3140968"/>
            <a:ext cx="813690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 einer Übersetzung müssen wir auf den Inhalt achten, aber die Schönheit des Gedichts ist wichtiger als die wortwörtliche </a:t>
            </a:r>
            <a:r>
              <a:rPr lang="de-D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Übersetzung</a:t>
            </a:r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Sätze wurde</a:t>
            </a:r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e-D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anders formuliert. Dichter haben die Freiheit, das Original um</a:t>
            </a:r>
            <a:r>
              <a:rPr lang="hu-H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de-D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formen.</a:t>
            </a:r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 können Wörter verändern, zusammensetzen, weglassen</a:t>
            </a:r>
            <a:r>
              <a:rPr lang="de-D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Wegen des Versmaßes und des Reimschemas kann man auch Sätze umformen. </a:t>
            </a:r>
            <a:br>
              <a:rPr lang="de-D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Zum Beispiel die Wörter ‚</a:t>
            </a:r>
            <a:r>
              <a:rPr lang="de-D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béke</a:t>
            </a:r>
            <a:r>
              <a:rPr lang="de-D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und ‚Frieden’ bestehen aus zwei Silben. Die erste Silbe </a:t>
            </a:r>
            <a:r>
              <a:rPr lang="hu-H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betont und die </a:t>
            </a:r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de-D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weite unbetont, deshalb bilden sie einen Trochäus.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Reimschema diese</a:t>
            </a:r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de-D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Refrains ist gleich. D</a:t>
            </a:r>
            <a:r>
              <a:rPr lang="hu-H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de-D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zweite und dritte Vers bilden ein Reimpaar.</a:t>
            </a:r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de-DE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52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Bibliografie</a:t>
            </a:r>
            <a:endPara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www.hunlit.hu/babitsmihaly,de#ID267</a:t>
            </a:r>
            <a:endParaRPr lang="hu-HU" sz="20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Vajda,</a:t>
            </a: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Mihály György</a:t>
            </a:r>
            <a:r>
              <a:rPr lang="de-D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Hermlin</a:t>
            </a: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Stephan</a:t>
            </a: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(Hg.), </a:t>
            </a:r>
            <a:r>
              <a:rPr lang="de-DE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Ungarische </a:t>
            </a:r>
            <a:r>
              <a:rPr lang="de-DE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Dichtung aus fünf </a:t>
            </a:r>
            <a:r>
              <a:rPr lang="de-DE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Jahrhunderten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de-DE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Corvina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Kiadó, 1970, Budapest, 176-178, 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191-194</a:t>
            </a: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hu-HU" sz="20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Király</a:t>
            </a: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István, </a:t>
            </a:r>
            <a:r>
              <a:rPr lang="hu-H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megélt imperializmus: a fordulatélmény, </a:t>
            </a: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Irodalomtörténeti Közlemények, 1977, </a:t>
            </a:r>
            <a:r>
              <a:rPr lang="de-D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 </a:t>
            </a: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4-6, 489-497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http://epa.oszk.hu/00000/00001/00304/pdf/00304.pdf </a:t>
            </a:r>
            <a:endParaRPr lang="hu-H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Buda</a:t>
            </a: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Attila, </a:t>
            </a:r>
            <a:r>
              <a:rPr lang="hu-H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Babits Mihály művei a Nyugat Kiadó gondozásában, </a:t>
            </a: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Irodalomtörténeti Közlemények, 1997, </a:t>
            </a:r>
            <a:r>
              <a:rPr lang="de-D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 </a:t>
            </a: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5-6, 604-626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http://epa.oszk.hu/00000/00001/00392/pdf/itk_EPA00001_1997_05-06_604-626.pdf</a:t>
            </a:r>
            <a:endParaRPr lang="hu-H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Szepes</a:t>
            </a: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Erika</a:t>
            </a:r>
            <a:r>
              <a:rPr lang="de-DE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Szerdahelyi</a:t>
            </a: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István, </a:t>
            </a:r>
            <a:r>
              <a:rPr lang="hu-H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Verstan, </a:t>
            </a: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Gondolat Kiadó, 1981, Budapest.  </a:t>
            </a:r>
          </a:p>
          <a:p>
            <a:endParaRPr lang="hu-HU" sz="25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56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5157192"/>
          </a:xfrm>
        </p:spPr>
        <p:txBody>
          <a:bodyPr>
            <a:normAutofit fontScale="90000"/>
          </a:bodyPr>
          <a:lstStyle/>
          <a:p>
            <a:pPr algn="l"/>
            <a:r>
              <a:rPr lang="de-DE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Ungarische </a:t>
            </a:r>
            <a:r>
              <a:rPr lang="de-DE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Belletristik </a:t>
            </a:r>
            <a:r>
              <a:rPr lang="de-DE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 </a:t>
            </a:r>
            <a:r>
              <a:rPr lang="de-DE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 Periode 1914</a:t>
            </a:r>
            <a:r>
              <a:rPr lang="de-DE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de-DE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1921 auf Deutsch</a:t>
            </a: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Lajos </a:t>
            </a:r>
            <a:r>
              <a:rPr lang="de-DE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Biró</a:t>
            </a: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Das Haus Molitor (A Molitor </a:t>
            </a:r>
            <a:r>
              <a:rPr lang="de-DE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ház</a:t>
            </a: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Berlin, Wien: </a:t>
            </a:r>
            <a:r>
              <a:rPr lang="de-DE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Ullstein</a:t>
            </a: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1919.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Frigyes </a:t>
            </a:r>
            <a:r>
              <a:rPr lang="de-DE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Karinthy</a:t>
            </a: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Capillária</a:t>
            </a: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(1921) – auf Dt. in Fortsetzungen in der Zeitschrift </a:t>
            </a:r>
            <a:r>
              <a:rPr lang="de-DE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Bühne</a:t>
            </a: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http://anno.onb.ac.at/cgi-content/anno-plus?aid=bue&amp;datum=1926&amp;pos=1&amp;size=45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Ungarische Meistererzähler. Eine Auswahl der schönsten Geschichten. Zürich: </a:t>
            </a:r>
            <a:r>
              <a:rPr lang="de-DE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Olassen</a:t>
            </a: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1957. 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Dezső </a:t>
            </a:r>
            <a:r>
              <a:rPr lang="de-DE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Kosztolányi</a:t>
            </a: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Graue Glorie (</a:t>
            </a:r>
            <a:r>
              <a:rPr lang="de-DE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Szürke</a:t>
            </a: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Glória</a:t>
            </a: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Pesti</a:t>
            </a: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Napló</a:t>
            </a: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11.6.1916 - http://mek.oszk.hu/00700/00755/00755.htm#25)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Ungarische Erzähler der Gegenwart. </a:t>
            </a:r>
            <a:r>
              <a:rPr lang="de-DE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Hg</a:t>
            </a: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v. </a:t>
            </a:r>
            <a:r>
              <a:rPr lang="de-DE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Friederika</a:t>
            </a: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Schag</a:t>
            </a: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Stuttgart: Reclam 1965.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Ernő</a:t>
            </a:r>
            <a:r>
              <a:rPr lang="de-DE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Szép</a:t>
            </a: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Der Duft der </a:t>
            </a:r>
            <a:r>
              <a:rPr lang="de-DE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Jasminbüsche</a:t>
            </a: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 </a:t>
            </a:r>
            <a:r>
              <a:rPr lang="de-DE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jázminok</a:t>
            </a: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illata</a:t>
            </a:r>
            <a:r>
              <a:rPr lang="de-DE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1917)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71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5536" y="692696"/>
            <a:ext cx="86409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Festbeleuchtung auf dem Holzmarkt und andere ungarische Erzählungen. </a:t>
            </a:r>
            <a:r>
              <a:rPr lang="de-DE" dirty="0" err="1">
                <a:solidFill>
                  <a:schemeClr val="bg1"/>
                </a:solidFill>
              </a:rPr>
              <a:t>Hg</a:t>
            </a:r>
            <a:r>
              <a:rPr lang="de-DE" dirty="0">
                <a:solidFill>
                  <a:schemeClr val="bg1"/>
                </a:solidFill>
              </a:rPr>
              <a:t>. v. </a:t>
            </a:r>
            <a:r>
              <a:rPr lang="de-DE" dirty="0" err="1">
                <a:solidFill>
                  <a:schemeClr val="bg1"/>
                </a:solidFill>
              </a:rPr>
              <a:t>Dezső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Keresztury</a:t>
            </a:r>
            <a:r>
              <a:rPr lang="de-DE" dirty="0">
                <a:solidFill>
                  <a:schemeClr val="bg1"/>
                </a:solidFill>
              </a:rPr>
              <a:t>. Budapest: </a:t>
            </a:r>
            <a:r>
              <a:rPr lang="de-DE" dirty="0" err="1">
                <a:solidFill>
                  <a:schemeClr val="bg1"/>
                </a:solidFill>
              </a:rPr>
              <a:t>Corvina</a:t>
            </a:r>
            <a:r>
              <a:rPr lang="de-DE" dirty="0">
                <a:solidFill>
                  <a:schemeClr val="bg1"/>
                </a:solidFill>
              </a:rPr>
              <a:t> 1968.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b="1" dirty="0">
                <a:solidFill>
                  <a:schemeClr val="bg1"/>
                </a:solidFill>
              </a:rPr>
              <a:t>Gyula </a:t>
            </a:r>
            <a:r>
              <a:rPr lang="de-DE" b="1" dirty="0" err="1">
                <a:solidFill>
                  <a:schemeClr val="bg1"/>
                </a:solidFill>
              </a:rPr>
              <a:t>Krúdy</a:t>
            </a:r>
            <a:r>
              <a:rPr lang="de-DE" dirty="0">
                <a:solidFill>
                  <a:schemeClr val="bg1"/>
                </a:solidFill>
              </a:rPr>
              <a:t>: Kopfstand (</a:t>
            </a:r>
            <a:r>
              <a:rPr lang="de-DE" dirty="0" err="1">
                <a:solidFill>
                  <a:schemeClr val="bg1"/>
                </a:solidFill>
              </a:rPr>
              <a:t>Tótágas</a:t>
            </a:r>
            <a:r>
              <a:rPr lang="de-DE" dirty="0">
                <a:solidFill>
                  <a:schemeClr val="bg1"/>
                </a:solidFill>
              </a:rPr>
              <a:t>, 1917, </a:t>
            </a:r>
            <a:r>
              <a:rPr lang="de-DE" dirty="0">
                <a:solidFill>
                  <a:schemeClr val="bg1"/>
                </a:solidFill>
                <a:hlinkClick r:id="rId2"/>
              </a:rPr>
              <a:t>http://mek.oszk.hu/06100/06195/06195.htm</a:t>
            </a:r>
            <a:r>
              <a:rPr lang="de-DE" dirty="0">
                <a:solidFill>
                  <a:schemeClr val="bg1"/>
                </a:solidFill>
              </a:rPr>
              <a:t>) 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 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Ungarische Dichtung aus fünf Jahrhunderten. Budapest: </a:t>
            </a:r>
            <a:r>
              <a:rPr lang="de-DE" dirty="0" err="1">
                <a:solidFill>
                  <a:schemeClr val="bg1"/>
                </a:solidFill>
              </a:rPr>
              <a:t>Corvina</a:t>
            </a:r>
            <a:r>
              <a:rPr lang="de-DE" dirty="0">
                <a:solidFill>
                  <a:schemeClr val="bg1"/>
                </a:solidFill>
              </a:rPr>
              <a:t> 1970.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b="1" dirty="0" err="1">
                <a:solidFill>
                  <a:schemeClr val="bg1"/>
                </a:solidFill>
              </a:rPr>
              <a:t>Dezső</a:t>
            </a:r>
            <a:r>
              <a:rPr lang="de-DE" b="1" dirty="0">
                <a:solidFill>
                  <a:schemeClr val="bg1"/>
                </a:solidFill>
              </a:rPr>
              <a:t> </a:t>
            </a:r>
            <a:r>
              <a:rPr lang="de-DE" b="1" dirty="0" err="1">
                <a:solidFill>
                  <a:schemeClr val="bg1"/>
                </a:solidFill>
              </a:rPr>
              <a:t>Kosztolányi</a:t>
            </a:r>
            <a:r>
              <a:rPr lang="de-DE" dirty="0">
                <a:solidFill>
                  <a:schemeClr val="bg1"/>
                </a:solidFill>
              </a:rPr>
              <a:t>: Ich lebe in der Großstadt (1917) (</a:t>
            </a:r>
            <a:r>
              <a:rPr lang="de-DE" dirty="0">
                <a:solidFill>
                  <a:schemeClr val="bg1"/>
                </a:solidFill>
                <a:hlinkClick r:id="rId3"/>
              </a:rPr>
              <a:t>http://www.magyarulbabelben.net/</a:t>
            </a:r>
            <a:r>
              <a:rPr lang="de-DE" dirty="0" err="1">
                <a:solidFill>
                  <a:schemeClr val="bg1"/>
                </a:solidFill>
                <a:hlinkClick r:id="rId3"/>
              </a:rPr>
              <a:t>works</a:t>
            </a:r>
            <a:r>
              <a:rPr lang="de-DE" dirty="0">
                <a:solidFill>
                  <a:schemeClr val="bg1"/>
                </a:solidFill>
                <a:hlinkClick r:id="rId3"/>
              </a:rPr>
              <a:t>/hu/Kosztol%C3%A1nyi_Dezs%C5%91-1885/A_nagyv%C3%A1rosban_%C3%A9ltem%2C_hol_a_b%C3%B6rz%C3%A9k/de/2032-Ich_lebe_in_der_Gro%C3%9Fstadt...=</a:t>
            </a:r>
            <a:r>
              <a:rPr lang="de-DE" dirty="0">
                <a:solidFill>
                  <a:schemeClr val="bg1"/>
                </a:solidFill>
              </a:rPr>
              <a:t>)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b="1" dirty="0">
                <a:solidFill>
                  <a:schemeClr val="bg1"/>
                </a:solidFill>
              </a:rPr>
              <a:t>Endre Ady</a:t>
            </a:r>
            <a:r>
              <a:rPr lang="de-DE" dirty="0">
                <a:solidFill>
                  <a:schemeClr val="bg1"/>
                </a:solidFill>
              </a:rPr>
              <a:t>: Mensch in der Unmenschlichkeit (1916) </a:t>
            </a:r>
            <a:r>
              <a:rPr lang="de-DE" dirty="0">
                <a:solidFill>
                  <a:schemeClr val="bg1"/>
                </a:solidFill>
                <a:hlinkClick r:id="rId4"/>
              </a:rPr>
              <a:t>http://www.magyarulbabelben.net/works/hu/Ady_Endre-1877/Ember_az_embertelens%C3%A9gben/de/3374-Mensch_in_der_Unmenschlichkeit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de-DE" b="1" dirty="0"/>
              <a:t> 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9909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692696"/>
            <a:ext cx="77768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>
                <a:solidFill>
                  <a:schemeClr val="bg1"/>
                </a:solidFill>
              </a:rPr>
              <a:t>Karinthy</a:t>
            </a:r>
            <a:r>
              <a:rPr lang="de-DE" b="1" dirty="0">
                <a:solidFill>
                  <a:schemeClr val="bg1"/>
                </a:solidFill>
              </a:rPr>
              <a:t> Frigyes:</a:t>
            </a:r>
            <a:r>
              <a:rPr lang="de-DE" dirty="0">
                <a:solidFill>
                  <a:schemeClr val="bg1"/>
                </a:solidFill>
              </a:rPr>
              <a:t> Ich weiß nicht, aber meine Frau ist mir verdächtig. </a:t>
            </a:r>
            <a:r>
              <a:rPr lang="de-DE" dirty="0" err="1">
                <a:solidFill>
                  <a:schemeClr val="bg1"/>
                </a:solidFill>
              </a:rPr>
              <a:t>Skurille</a:t>
            </a:r>
            <a:r>
              <a:rPr lang="de-DE" dirty="0">
                <a:solidFill>
                  <a:schemeClr val="bg1"/>
                </a:solidFill>
              </a:rPr>
              <a:t> und Skizzen Sketches. Berlin: Rütten &amp; </a:t>
            </a:r>
            <a:r>
              <a:rPr lang="de-DE" dirty="0" err="1">
                <a:solidFill>
                  <a:schemeClr val="bg1"/>
                </a:solidFill>
              </a:rPr>
              <a:t>Loening</a:t>
            </a:r>
            <a:r>
              <a:rPr lang="de-DE" dirty="0">
                <a:solidFill>
                  <a:schemeClr val="bg1"/>
                </a:solidFill>
              </a:rPr>
              <a:t> 1974 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	Eine Seele von Mensch (</a:t>
            </a:r>
            <a:r>
              <a:rPr lang="de-DE" dirty="0" err="1">
                <a:solidFill>
                  <a:schemeClr val="bg1"/>
                </a:solidFill>
              </a:rPr>
              <a:t>Óriási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jó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ember</a:t>
            </a:r>
            <a:r>
              <a:rPr lang="de-DE" dirty="0">
                <a:solidFill>
                  <a:schemeClr val="bg1"/>
                </a:solidFill>
              </a:rPr>
              <a:t>, </a:t>
            </a:r>
            <a:r>
              <a:rPr lang="de-DE" dirty="0" err="1">
                <a:solidFill>
                  <a:schemeClr val="bg1"/>
                </a:solidFill>
              </a:rPr>
              <a:t>Színházi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Élet</a:t>
            </a:r>
            <a:r>
              <a:rPr lang="de-DE" dirty="0">
                <a:solidFill>
                  <a:schemeClr val="bg1"/>
                </a:solidFill>
              </a:rPr>
              <a:t> v. 26.11.1916, S. 28-29 - </a:t>
            </a:r>
            <a:r>
              <a:rPr lang="de-DE" dirty="0">
                <a:solidFill>
                  <a:schemeClr val="bg1"/>
                </a:solidFill>
                <a:hlinkClick r:id="rId2"/>
              </a:rPr>
              <a:t>http://mek.oszk.hu/08000/08026/html/02.htm</a:t>
            </a:r>
            <a:r>
              <a:rPr lang="de-DE" dirty="0">
                <a:solidFill>
                  <a:schemeClr val="bg1"/>
                </a:solidFill>
              </a:rPr>
              <a:t>)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	Dr. Derselbe (Dr. </a:t>
            </a:r>
            <a:r>
              <a:rPr lang="de-DE" dirty="0" err="1">
                <a:solidFill>
                  <a:schemeClr val="bg1"/>
                </a:solidFill>
              </a:rPr>
              <a:t>Ugyanaz</a:t>
            </a:r>
            <a:r>
              <a:rPr lang="de-DE" dirty="0">
                <a:solidFill>
                  <a:schemeClr val="bg1"/>
                </a:solidFill>
              </a:rPr>
              <a:t>, </a:t>
            </a:r>
            <a:r>
              <a:rPr lang="de-DE" dirty="0" err="1">
                <a:solidFill>
                  <a:schemeClr val="bg1"/>
                </a:solidFill>
              </a:rPr>
              <a:t>Pesti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Napló</a:t>
            </a:r>
            <a:r>
              <a:rPr lang="de-DE" dirty="0">
                <a:solidFill>
                  <a:schemeClr val="bg1"/>
                </a:solidFill>
              </a:rPr>
              <a:t> v. 8.9.1918 - http://mek.oszk.hu/08000/08026/html/03.htm#53)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	Ich verlange mein Schulgeld zurück (</a:t>
            </a:r>
            <a:r>
              <a:rPr lang="de-DE" dirty="0" err="1">
                <a:solidFill>
                  <a:schemeClr val="bg1"/>
                </a:solidFill>
              </a:rPr>
              <a:t>Visszakérem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az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iskolapénzt</a:t>
            </a:r>
            <a:r>
              <a:rPr lang="de-DE" dirty="0">
                <a:solidFill>
                  <a:schemeClr val="bg1"/>
                </a:solidFill>
              </a:rPr>
              <a:t>, </a:t>
            </a:r>
            <a:r>
              <a:rPr lang="de-DE" dirty="0" err="1">
                <a:solidFill>
                  <a:schemeClr val="bg1"/>
                </a:solidFill>
              </a:rPr>
              <a:t>Színházi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Élet</a:t>
            </a:r>
            <a:r>
              <a:rPr lang="de-DE" dirty="0">
                <a:solidFill>
                  <a:schemeClr val="bg1"/>
                </a:solidFill>
              </a:rPr>
              <a:t> v. 23.10.1921, S. 52-60 - http://mek.oszk.hu/08000/08026/html/02.htm#3)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	Du oder Sie (</a:t>
            </a:r>
            <a:r>
              <a:rPr lang="de-DE" dirty="0" err="1">
                <a:solidFill>
                  <a:schemeClr val="bg1"/>
                </a:solidFill>
              </a:rPr>
              <a:t>Tegezés</a:t>
            </a:r>
            <a:r>
              <a:rPr lang="de-DE" dirty="0">
                <a:solidFill>
                  <a:schemeClr val="bg1"/>
                </a:solidFill>
              </a:rPr>
              <a:t>, </a:t>
            </a:r>
            <a:r>
              <a:rPr lang="de-DE" dirty="0" err="1">
                <a:solidFill>
                  <a:schemeClr val="bg1"/>
                </a:solidFill>
              </a:rPr>
              <a:t>Pesti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Napló</a:t>
            </a:r>
            <a:r>
              <a:rPr lang="de-DE" dirty="0">
                <a:solidFill>
                  <a:schemeClr val="bg1"/>
                </a:solidFill>
              </a:rPr>
              <a:t> v. 1.9.1917 - http://mek.niif.hu/00700/00720/00720.htm#51)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	Mein Freund, der Deutsche (</a:t>
            </a:r>
            <a:r>
              <a:rPr lang="de-DE" dirty="0" err="1">
                <a:solidFill>
                  <a:schemeClr val="bg1"/>
                </a:solidFill>
              </a:rPr>
              <a:t>Barátom</a:t>
            </a:r>
            <a:r>
              <a:rPr lang="de-DE" dirty="0">
                <a:solidFill>
                  <a:schemeClr val="bg1"/>
                </a:solidFill>
              </a:rPr>
              <a:t>, a </a:t>
            </a:r>
            <a:r>
              <a:rPr lang="de-DE" dirty="0" err="1">
                <a:solidFill>
                  <a:schemeClr val="bg1"/>
                </a:solidFill>
              </a:rPr>
              <a:t>német</a:t>
            </a:r>
            <a:r>
              <a:rPr lang="de-DE" dirty="0">
                <a:solidFill>
                  <a:schemeClr val="bg1"/>
                </a:solidFill>
              </a:rPr>
              <a:t>, </a:t>
            </a:r>
            <a:r>
              <a:rPr lang="de-DE" dirty="0" err="1">
                <a:solidFill>
                  <a:schemeClr val="bg1"/>
                </a:solidFill>
              </a:rPr>
              <a:t>Pesti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Napló</a:t>
            </a:r>
            <a:r>
              <a:rPr lang="de-DE" dirty="0">
                <a:solidFill>
                  <a:schemeClr val="bg1"/>
                </a:solidFill>
              </a:rPr>
              <a:t> v. 10.6.1917 - mek.oszk.hu/13900/13953/13953.rtf)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	Brief an die Front (</a:t>
            </a:r>
            <a:r>
              <a:rPr lang="de-DE" dirty="0" err="1">
                <a:solidFill>
                  <a:schemeClr val="bg1"/>
                </a:solidFill>
              </a:rPr>
              <a:t>Levél</a:t>
            </a:r>
            <a:r>
              <a:rPr lang="de-DE" dirty="0">
                <a:solidFill>
                  <a:schemeClr val="bg1"/>
                </a:solidFill>
              </a:rPr>
              <a:t> a </a:t>
            </a:r>
            <a:r>
              <a:rPr lang="de-DE" dirty="0" err="1">
                <a:solidFill>
                  <a:schemeClr val="bg1"/>
                </a:solidFill>
              </a:rPr>
              <a:t>frontra</a:t>
            </a:r>
            <a:r>
              <a:rPr lang="de-DE" dirty="0">
                <a:solidFill>
                  <a:schemeClr val="bg1"/>
                </a:solidFill>
              </a:rPr>
              <a:t>, </a:t>
            </a:r>
            <a:r>
              <a:rPr lang="de-DE" dirty="0" err="1">
                <a:solidFill>
                  <a:schemeClr val="bg1"/>
                </a:solidFill>
              </a:rPr>
              <a:t>Az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Újság</a:t>
            </a:r>
            <a:r>
              <a:rPr lang="de-DE" dirty="0">
                <a:solidFill>
                  <a:schemeClr val="bg1"/>
                </a:solidFill>
              </a:rPr>
              <a:t> v. 5.7.1916 - http://vmek.oszk.hu/05600/05645/05645.htm#181)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	Märchen von der Elektrischen (</a:t>
            </a:r>
            <a:r>
              <a:rPr lang="de-DE" dirty="0" err="1">
                <a:solidFill>
                  <a:schemeClr val="bg1"/>
                </a:solidFill>
              </a:rPr>
              <a:t>Mese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egy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kis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villamosról</a:t>
            </a:r>
            <a:r>
              <a:rPr lang="de-DE" dirty="0">
                <a:solidFill>
                  <a:schemeClr val="bg1"/>
                </a:solidFill>
              </a:rPr>
              <a:t>, </a:t>
            </a:r>
            <a:r>
              <a:rPr lang="de-DE" dirty="0" err="1">
                <a:solidFill>
                  <a:schemeClr val="bg1"/>
                </a:solidFill>
              </a:rPr>
              <a:t>Színházi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Élet</a:t>
            </a:r>
            <a:r>
              <a:rPr lang="de-DE" dirty="0">
                <a:solidFill>
                  <a:schemeClr val="bg1"/>
                </a:solidFill>
              </a:rPr>
              <a:t> 3.7.1921, S. 18-19 - http://epa.oszk.hu/html/vgi/kardexlap.phtml?aktev=1921&amp;id=2343)</a:t>
            </a:r>
            <a:endParaRPr lang="hu-HU" dirty="0">
              <a:solidFill>
                <a:schemeClr val="bg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481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Endre Ady,</a:t>
            </a:r>
            <a:b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i="1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Erinnerung</a:t>
            </a:r>
            <a:r>
              <a:rPr lang="hu-HU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hu-HU" i="1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hu-HU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i="1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Sommernacht</a:t>
            </a:r>
            <a:endParaRPr lang="hu-HU" i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hu-HU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Dieses</a:t>
            </a:r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Gedicht</a:t>
            </a:r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entstand</a:t>
            </a:r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Jahre</a:t>
            </a:r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1917</a:t>
            </a:r>
          </a:p>
          <a:p>
            <a:r>
              <a:rPr lang="de-DE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Ady war gegen den Krieg</a:t>
            </a:r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hu-HU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hat </a:t>
            </a:r>
            <a:r>
              <a:rPr lang="hu-HU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Visionen</a:t>
            </a:r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hu-HU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Angstbilder</a:t>
            </a:r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diesem</a:t>
            </a:r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Gedicht</a:t>
            </a:r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de-DE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Gedicht zeigt einen Wendepunkt an</a:t>
            </a:r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de-DE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ist eine Erinnerung an den Ausbruch des </a:t>
            </a:r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de-DE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rsten</a:t>
            </a:r>
            <a:r>
              <a:rPr lang="de-DE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Weltkriegs.</a:t>
            </a:r>
          </a:p>
          <a:p>
            <a:r>
              <a:rPr lang="de-DE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gibt viele negative Bilder</a:t>
            </a:r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diesem</a:t>
            </a:r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Gedicht</a:t>
            </a:r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(mit </a:t>
            </a:r>
            <a:r>
              <a:rPr lang="hu-HU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rot</a:t>
            </a:r>
            <a:r>
              <a:rPr lang="hu-H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markiert</a:t>
            </a:r>
            <a:r>
              <a:rPr lang="hu-HU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DE" sz="18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75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51520" y="3149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Ferenc </a:t>
            </a:r>
            <a:r>
              <a:rPr lang="de-DE" b="1" dirty="0" err="1">
                <a:solidFill>
                  <a:schemeClr val="bg1"/>
                </a:solidFill>
              </a:rPr>
              <a:t>Molnár</a:t>
            </a:r>
            <a:r>
              <a:rPr lang="de-DE" dirty="0">
                <a:solidFill>
                  <a:schemeClr val="bg1"/>
                </a:solidFill>
              </a:rPr>
              <a:t>: Die Dampfsäule. Berlin: Eulenspiegel 1981.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	Das Geheimnis des </a:t>
            </a:r>
            <a:r>
              <a:rPr lang="de-DE" dirty="0" err="1">
                <a:solidFill>
                  <a:schemeClr val="bg1"/>
                </a:solidFill>
              </a:rPr>
              <a:t>Aruwimier</a:t>
            </a:r>
            <a:r>
              <a:rPr lang="de-DE" dirty="0">
                <a:solidFill>
                  <a:schemeClr val="bg1"/>
                </a:solidFill>
              </a:rPr>
              <a:t> Urwalds (</a:t>
            </a:r>
            <a:r>
              <a:rPr lang="de-DE" dirty="0" err="1">
                <a:solidFill>
                  <a:schemeClr val="bg1"/>
                </a:solidFill>
              </a:rPr>
              <a:t>Az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aruvimi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erdő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titka</a:t>
            </a:r>
            <a:r>
              <a:rPr lang="de-DE" dirty="0">
                <a:solidFill>
                  <a:schemeClr val="bg1"/>
                </a:solidFill>
              </a:rPr>
              <a:t>, 1917) 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de-DE" b="1" dirty="0">
                <a:solidFill>
                  <a:schemeClr val="bg1"/>
                </a:solidFill>
              </a:rPr>
              <a:t> 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de-DE" b="1" dirty="0">
                <a:solidFill>
                  <a:schemeClr val="bg1"/>
                </a:solidFill>
              </a:rPr>
              <a:t>Ferenc </a:t>
            </a:r>
            <a:r>
              <a:rPr lang="de-DE" b="1" dirty="0" err="1">
                <a:solidFill>
                  <a:schemeClr val="bg1"/>
                </a:solidFill>
              </a:rPr>
              <a:t>Molnár</a:t>
            </a:r>
            <a:r>
              <a:rPr lang="de-DE" dirty="0">
                <a:solidFill>
                  <a:schemeClr val="bg1"/>
                </a:solidFill>
              </a:rPr>
              <a:t>: Die grüne Fliege. Berlin: Eulenspiegel 1985.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	</a:t>
            </a:r>
            <a:r>
              <a:rPr lang="de-DE" dirty="0" smtClean="0">
                <a:solidFill>
                  <a:schemeClr val="bg1"/>
                </a:solidFill>
              </a:rPr>
              <a:t>Der </a:t>
            </a:r>
            <a:r>
              <a:rPr lang="de-DE" dirty="0">
                <a:solidFill>
                  <a:schemeClr val="bg1"/>
                </a:solidFill>
              </a:rPr>
              <a:t>Schlüssel (A </a:t>
            </a:r>
            <a:r>
              <a:rPr lang="de-DE" dirty="0" err="1">
                <a:solidFill>
                  <a:schemeClr val="bg1"/>
                </a:solidFill>
              </a:rPr>
              <a:t>kulcs</a:t>
            </a:r>
            <a:r>
              <a:rPr lang="de-DE" dirty="0">
                <a:solidFill>
                  <a:schemeClr val="bg1"/>
                </a:solidFill>
              </a:rPr>
              <a:t>, </a:t>
            </a:r>
            <a:r>
              <a:rPr lang="de-DE" dirty="0" err="1">
                <a:solidFill>
                  <a:schemeClr val="bg1"/>
                </a:solidFill>
              </a:rPr>
              <a:t>Tolnai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Világlapja</a:t>
            </a:r>
            <a:r>
              <a:rPr lang="de-DE" dirty="0">
                <a:solidFill>
                  <a:schemeClr val="bg1"/>
                </a:solidFill>
              </a:rPr>
              <a:t> v. 23.2.1918) 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 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Die letzte Zigarre im „Arabischen Schimmel“. Ungarische Erzählungen. </a:t>
            </a:r>
            <a:r>
              <a:rPr lang="de-DE" dirty="0" err="1">
                <a:solidFill>
                  <a:schemeClr val="bg1"/>
                </a:solidFill>
              </a:rPr>
              <a:t>Hg</a:t>
            </a:r>
            <a:r>
              <a:rPr lang="de-DE" dirty="0">
                <a:solidFill>
                  <a:schemeClr val="bg1"/>
                </a:solidFill>
              </a:rPr>
              <a:t>. v. Heinrich </a:t>
            </a:r>
            <a:r>
              <a:rPr lang="de-DE" dirty="0" err="1">
                <a:solidFill>
                  <a:schemeClr val="bg1"/>
                </a:solidFill>
              </a:rPr>
              <a:t>Weissling</a:t>
            </a:r>
            <a:r>
              <a:rPr lang="de-DE" dirty="0">
                <a:solidFill>
                  <a:schemeClr val="bg1"/>
                </a:solidFill>
              </a:rPr>
              <a:t>. Budapest, Leipzig: </a:t>
            </a:r>
            <a:r>
              <a:rPr lang="de-DE" dirty="0" err="1">
                <a:solidFill>
                  <a:schemeClr val="bg1"/>
                </a:solidFill>
              </a:rPr>
              <a:t>Corvina</a:t>
            </a:r>
            <a:r>
              <a:rPr lang="de-DE" dirty="0">
                <a:solidFill>
                  <a:schemeClr val="bg1"/>
                </a:solidFill>
              </a:rPr>
              <a:t>, </a:t>
            </a:r>
            <a:r>
              <a:rPr lang="de-DE" dirty="0" err="1">
                <a:solidFill>
                  <a:schemeClr val="bg1"/>
                </a:solidFill>
              </a:rPr>
              <a:t>Dieterich'sche</a:t>
            </a:r>
            <a:r>
              <a:rPr lang="de-DE" dirty="0">
                <a:solidFill>
                  <a:schemeClr val="bg1"/>
                </a:solidFill>
              </a:rPr>
              <a:t> Verlagsbuchhandlung 1988. 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b="1" dirty="0">
                <a:solidFill>
                  <a:schemeClr val="bg1"/>
                </a:solidFill>
              </a:rPr>
              <a:t>Nagy Lajos</a:t>
            </a:r>
            <a:r>
              <a:rPr lang="de-DE" dirty="0">
                <a:solidFill>
                  <a:schemeClr val="bg1"/>
                </a:solidFill>
              </a:rPr>
              <a:t>: Mai 1919 (1932) 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 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Budapester </a:t>
            </a:r>
            <a:r>
              <a:rPr lang="de-DE" dirty="0" err="1">
                <a:solidFill>
                  <a:schemeClr val="bg1"/>
                </a:solidFill>
              </a:rPr>
              <a:t>Coctail</a:t>
            </a:r>
            <a:r>
              <a:rPr lang="de-DE" dirty="0">
                <a:solidFill>
                  <a:schemeClr val="bg1"/>
                </a:solidFill>
              </a:rPr>
              <a:t>. Literatur, Kunst, Humor 1900–1945. Budapest: </a:t>
            </a:r>
            <a:r>
              <a:rPr lang="de-DE" dirty="0" err="1">
                <a:solidFill>
                  <a:schemeClr val="bg1"/>
                </a:solidFill>
              </a:rPr>
              <a:t>Corvina</a:t>
            </a:r>
            <a:r>
              <a:rPr lang="de-DE" dirty="0">
                <a:solidFill>
                  <a:schemeClr val="bg1"/>
                </a:solidFill>
              </a:rPr>
              <a:t> 1988 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b="1" dirty="0" smtClean="0">
                <a:solidFill>
                  <a:schemeClr val="bg1"/>
                </a:solidFill>
              </a:rPr>
              <a:t>	</a:t>
            </a:r>
            <a:r>
              <a:rPr lang="de-DE" b="1" dirty="0" smtClean="0">
                <a:solidFill>
                  <a:schemeClr val="bg1"/>
                </a:solidFill>
              </a:rPr>
              <a:t>Andor </a:t>
            </a:r>
            <a:r>
              <a:rPr lang="de-DE" b="1" dirty="0" err="1">
                <a:solidFill>
                  <a:schemeClr val="bg1"/>
                </a:solidFill>
              </a:rPr>
              <a:t>Gábor</a:t>
            </a:r>
            <a:r>
              <a:rPr lang="de-DE" dirty="0">
                <a:solidFill>
                  <a:schemeClr val="bg1"/>
                </a:solidFill>
              </a:rPr>
              <a:t>: Der Gasmann (A </a:t>
            </a:r>
            <a:r>
              <a:rPr lang="de-DE" dirty="0" err="1">
                <a:solidFill>
                  <a:schemeClr val="bg1"/>
                </a:solidFill>
              </a:rPr>
              <a:t>gázember</a:t>
            </a:r>
            <a:r>
              <a:rPr lang="de-DE" dirty="0">
                <a:solidFill>
                  <a:schemeClr val="bg1"/>
                </a:solidFill>
              </a:rPr>
              <a:t>, 1914)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b="1" dirty="0" smtClean="0">
                <a:solidFill>
                  <a:schemeClr val="bg1"/>
                </a:solidFill>
              </a:rPr>
              <a:t>	</a:t>
            </a:r>
            <a:r>
              <a:rPr lang="de-DE" b="1" dirty="0" smtClean="0">
                <a:solidFill>
                  <a:schemeClr val="bg1"/>
                </a:solidFill>
              </a:rPr>
              <a:t>Gyula </a:t>
            </a:r>
            <a:r>
              <a:rPr lang="de-DE" b="1" dirty="0" err="1">
                <a:solidFill>
                  <a:schemeClr val="bg1"/>
                </a:solidFill>
              </a:rPr>
              <a:t>Krúdy</a:t>
            </a:r>
            <a:r>
              <a:rPr lang="de-DE" dirty="0">
                <a:solidFill>
                  <a:schemeClr val="bg1"/>
                </a:solidFill>
              </a:rPr>
              <a:t>: Ländlicher Traum eines </a:t>
            </a:r>
            <a:r>
              <a:rPr lang="de-DE" dirty="0" err="1">
                <a:solidFill>
                  <a:schemeClr val="bg1"/>
                </a:solidFill>
              </a:rPr>
              <a:t>Pester</a:t>
            </a:r>
            <a:r>
              <a:rPr lang="de-DE" dirty="0">
                <a:solidFill>
                  <a:schemeClr val="bg1"/>
                </a:solidFill>
              </a:rPr>
              <a:t> Morgens (</a:t>
            </a:r>
            <a:r>
              <a:rPr lang="de-DE" dirty="0" err="1">
                <a:solidFill>
                  <a:schemeClr val="bg1"/>
                </a:solidFill>
              </a:rPr>
              <a:t>Pesti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hajnal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falusi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álma</a:t>
            </a:r>
            <a:r>
              <a:rPr lang="de-DE" dirty="0">
                <a:solidFill>
                  <a:schemeClr val="bg1"/>
                </a:solidFill>
              </a:rPr>
              <a:t>, </a:t>
            </a:r>
            <a:r>
              <a:rPr lang="de-DE" dirty="0" err="1">
                <a:solidFill>
                  <a:schemeClr val="bg1"/>
                </a:solidFill>
              </a:rPr>
              <a:t>Magyarország</a:t>
            </a:r>
            <a:r>
              <a:rPr lang="de-DE" dirty="0">
                <a:solidFill>
                  <a:schemeClr val="bg1"/>
                </a:solidFill>
              </a:rPr>
              <a:t> 17.1.1915), Cellospiel (1916)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b="1" dirty="0" smtClean="0">
                <a:solidFill>
                  <a:schemeClr val="bg1"/>
                </a:solidFill>
              </a:rPr>
              <a:t>	</a:t>
            </a:r>
            <a:r>
              <a:rPr lang="de-DE" b="1" dirty="0" smtClean="0">
                <a:solidFill>
                  <a:schemeClr val="bg1"/>
                </a:solidFill>
              </a:rPr>
              <a:t>Lajos </a:t>
            </a:r>
            <a:r>
              <a:rPr lang="de-DE" b="1" dirty="0" err="1">
                <a:solidFill>
                  <a:schemeClr val="bg1"/>
                </a:solidFill>
              </a:rPr>
              <a:t>Kassák</a:t>
            </a:r>
            <a:r>
              <a:rPr lang="de-DE" dirty="0">
                <a:solidFill>
                  <a:schemeClr val="bg1"/>
                </a:solidFill>
              </a:rPr>
              <a:t>: Handwerksleute (</a:t>
            </a:r>
            <a:r>
              <a:rPr lang="de-DE" dirty="0" err="1">
                <a:solidFill>
                  <a:schemeClr val="bg1"/>
                </a:solidFill>
              </a:rPr>
              <a:t>Mesteremberek</a:t>
            </a:r>
            <a:r>
              <a:rPr lang="de-DE" dirty="0">
                <a:solidFill>
                  <a:schemeClr val="bg1"/>
                </a:solidFill>
              </a:rPr>
              <a:t>, 1916)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b="1" dirty="0" smtClean="0">
                <a:solidFill>
                  <a:schemeClr val="bg1"/>
                </a:solidFill>
              </a:rPr>
              <a:t>	</a:t>
            </a:r>
            <a:r>
              <a:rPr lang="de-DE" b="1" dirty="0" smtClean="0">
                <a:solidFill>
                  <a:schemeClr val="bg1"/>
                </a:solidFill>
              </a:rPr>
              <a:t>Lajos </a:t>
            </a:r>
            <a:r>
              <a:rPr lang="de-DE" b="1" dirty="0" err="1">
                <a:solidFill>
                  <a:schemeClr val="bg1"/>
                </a:solidFill>
              </a:rPr>
              <a:t>Hatvany</a:t>
            </a:r>
            <a:r>
              <a:rPr lang="de-DE" dirty="0">
                <a:solidFill>
                  <a:schemeClr val="bg1"/>
                </a:solidFill>
              </a:rPr>
              <a:t>: Die Geschichte eines Monats (</a:t>
            </a:r>
            <a:r>
              <a:rPr lang="de-DE" dirty="0" err="1">
                <a:solidFill>
                  <a:schemeClr val="bg1"/>
                </a:solidFill>
              </a:rPr>
              <a:t>Egy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hónap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története</a:t>
            </a:r>
            <a:r>
              <a:rPr lang="de-DE" dirty="0">
                <a:solidFill>
                  <a:schemeClr val="bg1"/>
                </a:solidFill>
              </a:rPr>
              <a:t>, 1918)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b="1" dirty="0" smtClean="0">
                <a:solidFill>
                  <a:schemeClr val="bg1"/>
                </a:solidFill>
              </a:rPr>
              <a:t>	</a:t>
            </a:r>
            <a:r>
              <a:rPr lang="de-DE" b="1" dirty="0" smtClean="0">
                <a:solidFill>
                  <a:schemeClr val="bg1"/>
                </a:solidFill>
              </a:rPr>
              <a:t>Katinka </a:t>
            </a:r>
            <a:r>
              <a:rPr lang="de-DE" b="1" dirty="0">
                <a:solidFill>
                  <a:schemeClr val="bg1"/>
                </a:solidFill>
              </a:rPr>
              <a:t>Károlyi</a:t>
            </a:r>
            <a:r>
              <a:rPr lang="de-DE" dirty="0">
                <a:solidFill>
                  <a:schemeClr val="bg1"/>
                </a:solidFill>
              </a:rPr>
              <a:t>: Gemeinsam in der Revolution (Ausschnitt, 1918 – </a:t>
            </a:r>
            <a:r>
              <a:rPr lang="de-DE" dirty="0" err="1">
                <a:solidFill>
                  <a:schemeClr val="bg1"/>
                </a:solidFill>
              </a:rPr>
              <a:t>Együtt</a:t>
            </a:r>
            <a:r>
              <a:rPr lang="de-DE" dirty="0">
                <a:solidFill>
                  <a:schemeClr val="bg1"/>
                </a:solidFill>
              </a:rPr>
              <a:t> a </a:t>
            </a:r>
            <a:r>
              <a:rPr lang="de-DE" dirty="0" err="1">
                <a:solidFill>
                  <a:schemeClr val="bg1"/>
                </a:solidFill>
              </a:rPr>
              <a:t>forradalomban</a:t>
            </a:r>
            <a:r>
              <a:rPr lang="de-DE" dirty="0">
                <a:solidFill>
                  <a:schemeClr val="bg1"/>
                </a:solidFill>
              </a:rPr>
              <a:t>)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de-DE" dirty="0"/>
              <a:t> 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932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23528" y="188640"/>
            <a:ext cx="83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Liebe. Ungarische Kurzprosa aus dem 20. Jahrhundert. Budapest: </a:t>
            </a:r>
            <a:r>
              <a:rPr lang="de-D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Corvina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1993</a:t>
            </a:r>
            <a:endParaRPr lang="hu-H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DE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Ernő</a:t>
            </a:r>
            <a:r>
              <a:rPr lang="de-D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Szép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Die Tänzerinnen (</a:t>
            </a:r>
            <a:r>
              <a:rPr lang="de-D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Táncosnők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1917) </a:t>
            </a:r>
            <a:endParaRPr lang="hu-H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Lesebuch der ungarischen Avantgardeliteratur. Budapest: </a:t>
            </a:r>
            <a:r>
              <a:rPr lang="de-D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Argumentum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Wien: Böhlau 1996 (zweisprachig) </a:t>
            </a:r>
            <a:endParaRPr lang="hu-H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DE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Mátyás</a:t>
            </a:r>
            <a:r>
              <a:rPr 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György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de-D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Éjnekindulás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/Fahrt in die Nacht (A </a:t>
            </a:r>
            <a:r>
              <a:rPr lang="de-D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Tett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1916/5, 71-72) </a:t>
            </a:r>
            <a:endParaRPr lang="hu-H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Lajos </a:t>
            </a:r>
            <a:r>
              <a:rPr lang="de-DE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Kassák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de-D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Tragédiás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figurák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/Tragische Gestalten (1919, Auszüge) </a:t>
            </a:r>
            <a:endParaRPr lang="hu-H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DE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Aladár</a:t>
            </a:r>
            <a:r>
              <a:rPr 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Komját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de-D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Katonadalok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1916-ban/Soldatenlieder (A </a:t>
            </a:r>
            <a:r>
              <a:rPr lang="de-D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Tett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1916/12, S. 188-189)</a:t>
            </a:r>
            <a:endParaRPr lang="hu-H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László </a:t>
            </a:r>
            <a:r>
              <a:rPr lang="de-D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Moholy-Nagy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Dynamik der Großstadt (grafische Version 1921–1922, erschienen 1924) </a:t>
            </a:r>
            <a:endParaRPr lang="hu-H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Andor </a:t>
            </a:r>
            <a:r>
              <a:rPr lang="de-DE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Németh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de-D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Utcán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zümmögik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/Es wird in den Straßen gesummt (</a:t>
            </a:r>
            <a:r>
              <a:rPr lang="de-D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Bécsi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Magyar </a:t>
            </a:r>
            <a:r>
              <a:rPr lang="de-D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Ujság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v. 19.10.1920)</a:t>
            </a:r>
            <a:endParaRPr lang="hu-H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DE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Róbert</a:t>
            </a:r>
            <a:r>
              <a:rPr lang="de-D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Reiter: </a:t>
            </a:r>
            <a:r>
              <a:rPr lang="de-D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Kamaszok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/Flegel (Ma, 1918/6, S. 66), </a:t>
            </a:r>
            <a:r>
              <a:rPr lang="de-D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Vonaton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éjszaka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III. </a:t>
            </a:r>
            <a:r>
              <a:rPr lang="de-D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osztályban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/Nachts im Eisenbahnabteil III. Klasse (Ma, 1918/6, S. 66) </a:t>
            </a:r>
            <a:endParaRPr lang="hu-H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DE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Erzsi</a:t>
            </a:r>
            <a:r>
              <a:rPr lang="de-D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Ujvári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de-D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Háború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r>
              <a:rPr lang="de-D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Asszony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r>
              <a:rPr lang="de-D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Holnap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!/Krieg! Frau! Morgen! (A </a:t>
            </a:r>
            <a:r>
              <a:rPr lang="de-D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Tett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1916/13, S. 209-211), </a:t>
            </a:r>
            <a:r>
              <a:rPr lang="de-D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Menekülők</a:t>
            </a:r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Fliehende (Ma, 1916/2, S. 23) </a:t>
            </a:r>
            <a:endParaRPr lang="hu-H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002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hu-H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Refrain</a:t>
            </a:r>
            <a:endParaRPr lang="en-GB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Schlüsselwort des Gedichts ist „sonderbar“</a:t>
            </a:r>
          </a:p>
          <a:p>
            <a:r>
              <a:rPr lang="de-D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Dieses Wort kommt im Text achtzehn Mal vor </a:t>
            </a:r>
          </a:p>
          <a:p>
            <a:r>
              <a:rPr lang="de-D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Dieser Refrain teilt das Werk auf:</a:t>
            </a:r>
          </a:p>
          <a:p>
            <a:endParaRPr lang="de-DE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 war sonderbar, eine sonderbare,</a:t>
            </a:r>
            <a:endParaRPr lang="hu-HU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Höchst sonderbare Sommernacht</a:t>
            </a:r>
            <a:endParaRPr lang="hu-H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31640" y="332656"/>
            <a:ext cx="6840760" cy="5721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1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Ady: Erinnerung an eine Sommernacht (1917, übersetzt v. Franz Fühmann)</a:t>
            </a:r>
            <a:endParaRPr lang="hu-HU" sz="15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u-HU" sz="15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Vom Himmel ein Engel schlug wutentfacht</a:t>
            </a:r>
            <a:endParaRPr lang="hu-HU" sz="15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Alarm auf diese g</a:t>
            </a:r>
            <a:r>
              <a:rPr lang="hu-HU" sz="1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de-DE" sz="15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rämliche</a:t>
            </a:r>
            <a:r>
              <a:rPr lang="de-DE" sz="1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Erde,</a:t>
            </a:r>
            <a:endParaRPr lang="hu-HU" sz="15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wurden schier hundert Jungen verrückt,</a:t>
            </a:r>
            <a:endParaRPr lang="hu-HU" sz="15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Schier hundert Sterne stürzten,</a:t>
            </a:r>
            <a:endParaRPr lang="hu-HU" sz="15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Schier hundert Jungfernkränze fielen,</a:t>
            </a:r>
            <a:endParaRPr lang="hu-HU" sz="15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5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 war sonderbar, eine sonderbare,</a:t>
            </a:r>
            <a:endParaRPr lang="hu-HU" sz="15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5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Höchst sonderbare Sommernacht</a:t>
            </a:r>
            <a:r>
              <a:rPr lang="de-DE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Unser altes Bienenhaus stand plötzlich in Flammen,</a:t>
            </a:r>
            <a:endParaRPr lang="hu-HU" sz="15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Unser schönstes Füllen brach sich ein Bein</a:t>
            </a:r>
            <a:r>
              <a:rPr lang="de-DE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hu-H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meinem Traum der Tote war wieder zum Leben erwacht,</a:t>
            </a:r>
            <a:endParaRPr lang="hu-HU" sz="15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Unser guter Hund </a:t>
            </a:r>
            <a:r>
              <a:rPr lang="de-DE" sz="15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Burkus</a:t>
            </a:r>
            <a:r>
              <a:rPr lang="de-DE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verlief sich</a:t>
            </a:r>
            <a:r>
              <a:rPr lang="de-DE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hu-H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 unsre Dienstmagd Mari, die stumme, </a:t>
            </a:r>
            <a:endParaRPr lang="hu-HU" sz="15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 plötzlich Lieder geschmettert und gellend gelacht.</a:t>
            </a:r>
            <a:endParaRPr lang="hu-HU" sz="15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5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 war sonderbar, eine sonderbare,</a:t>
            </a:r>
            <a:endParaRPr lang="hu-HU" sz="15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5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Höchst sonderbare Sommernacht.</a:t>
            </a:r>
            <a:endParaRPr lang="hu-HU" sz="15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DE" sz="15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Niemande</a:t>
            </a:r>
            <a:r>
              <a:rPr lang="de-DE" sz="1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reckten sich aufgebracht,</a:t>
            </a:r>
            <a:endParaRPr lang="hu-HU" sz="15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 wahre Mensch aber verkroch sich,</a:t>
            </a:r>
            <a:endParaRPr lang="hu-HU" sz="15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 auch der nobelste Räuber raubte.</a:t>
            </a:r>
            <a:endParaRPr lang="hu-HU" sz="15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 war sonderbar, eine sonderbare,</a:t>
            </a:r>
            <a:endParaRPr lang="hu-HU" sz="15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Höchst sonderbare Sommernacht.</a:t>
            </a:r>
            <a:endParaRPr lang="hu-HU" sz="15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5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hu-HU" sz="1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…]</a:t>
            </a:r>
          </a:p>
          <a:p>
            <a:pPr marL="0" indent="0">
              <a:buNone/>
            </a:pPr>
            <a:r>
              <a:rPr 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30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4167" y="158712"/>
            <a:ext cx="8229600" cy="1143000"/>
          </a:xfrm>
        </p:spPr>
        <p:txBody>
          <a:bodyPr/>
          <a:lstStyle/>
          <a:p>
            <a:pPr algn="l"/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hu-H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Übersetzung</a:t>
            </a:r>
            <a:endPara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251519" y="1825549"/>
            <a:ext cx="8738053" cy="1142999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hu-HU" sz="19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hu-HU" sz="19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Gedichts</a:t>
            </a: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 Wesentlichen identisch</a:t>
            </a: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19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aber</a:t>
            </a: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 </a:t>
            </a:r>
            <a:r>
              <a:rPr lang="hu-HU" sz="19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gibt</a:t>
            </a: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einige</a:t>
            </a: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Unterschiede</a:t>
            </a: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(mit </a:t>
            </a:r>
            <a:r>
              <a:rPr lang="hu-HU" sz="1900" b="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grün</a:t>
            </a: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markiert</a:t>
            </a: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hu-HU" sz="19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Überzetung</a:t>
            </a: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folgt der ursprünglichen Abfolge der Verse</a:t>
            </a: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hu-HU" sz="19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Reime</a:t>
            </a: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gehen</a:t>
            </a: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hu-HU" sz="19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deutschen</a:t>
            </a: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Übersetzung</a:t>
            </a: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verloren</a:t>
            </a: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19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deshalb</a:t>
            </a: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hat </a:t>
            </a:r>
            <a:r>
              <a:rPr lang="hu-HU" sz="19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Gedicht</a:t>
            </a: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andere</a:t>
            </a: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b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Stimmung</a:t>
            </a:r>
            <a:r>
              <a:rPr lang="hu-HU" sz="19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19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2"/>
          </p:nvPr>
        </p:nvSpPr>
        <p:spPr>
          <a:xfrm>
            <a:off x="474167" y="2780928"/>
            <a:ext cx="3869492" cy="343559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u-H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Égből dühödt angyal dobolt		</a:t>
            </a:r>
            <a:b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Riadót a </a:t>
            </a:r>
            <a:r>
              <a:rPr lang="hu-HU" sz="1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szomoru</a:t>
            </a:r>
            <a: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Földre,</a:t>
            </a:r>
            <a:b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Legalább száz ifjú bomolt,</a:t>
            </a:r>
            <a:b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Legalább száz csillag lehullott,</a:t>
            </a:r>
            <a:b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Legalább száz párta omolt:</a:t>
            </a:r>
            <a:b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5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Különös,</a:t>
            </a:r>
            <a: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Különös</a:t>
            </a:r>
            <a: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nyár-éjszaka volt.</a:t>
            </a:r>
            <a:b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Kigyúladt</a:t>
            </a:r>
            <a: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öreg méhesünk,</a:t>
            </a:r>
            <a:b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Legszebb csikónk a lábát törte,</a:t>
            </a:r>
            <a:b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Álmomban élő volt a holt,</a:t>
            </a:r>
            <a:b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Jó kutyánk, Burkus, elveszett</a:t>
            </a:r>
            <a:b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hu-HU" sz="1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Mári</a:t>
            </a:r>
            <a: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szolgálónk, a néma,</a:t>
            </a:r>
            <a:b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Hirtelen hars nótákat dalolt:</a:t>
            </a:r>
            <a:b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5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Különös,</a:t>
            </a:r>
            <a: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Különös</a:t>
            </a:r>
            <a: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nyár-éjszaka volt.</a:t>
            </a:r>
          </a:p>
        </p:txBody>
      </p:sp>
      <p:sp>
        <p:nvSpPr>
          <p:cNvPr id="7" name="Tartalom helye 6"/>
          <p:cNvSpPr>
            <a:spLocks noGrp="1"/>
          </p:cNvSpPr>
          <p:nvPr>
            <p:ph sz="quarter" idx="4"/>
          </p:nvPr>
        </p:nvSpPr>
        <p:spPr>
          <a:xfrm>
            <a:off x="4614347" y="2961667"/>
            <a:ext cx="4319463" cy="412829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de-DE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Vom Himmel ein Engel schlug wutentfacht</a:t>
            </a:r>
            <a:endParaRPr lang="hu-HU" sz="3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Alarm auf diese grämliche Erde,</a:t>
            </a:r>
            <a:endParaRPr lang="hu-HU" sz="3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wurden schier hundert Jungen verrückt,</a:t>
            </a:r>
            <a:endParaRPr lang="hu-HU" sz="3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Schier hundert Sterne stürzten,</a:t>
            </a:r>
            <a:endParaRPr lang="hu-HU" sz="3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Schier hundert Jungfernkränze fielen,</a:t>
            </a:r>
            <a:endParaRPr lang="hu-HU" sz="3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 war sonderbar, eine sonderbare,</a:t>
            </a:r>
            <a:endParaRPr lang="hu-HU" sz="3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Höchst sonderbare Sommernacht.</a:t>
            </a:r>
            <a:endParaRPr lang="hu-HU" sz="3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Unser altes Bienenhaus stand plötzlich in Flammen,</a:t>
            </a:r>
            <a:endParaRPr lang="hu-HU" sz="3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Unser schönstes Füllen brach sich ein Bein,</a:t>
            </a:r>
            <a:endParaRPr lang="hu-HU" sz="3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meinem Traum der Tote war wieder zum Leben erwacht,</a:t>
            </a:r>
            <a:endParaRPr lang="hu-HU" sz="3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Unser guter Hund </a:t>
            </a:r>
            <a:r>
              <a:rPr lang="de-DE" sz="3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Burkus</a:t>
            </a:r>
            <a:r>
              <a:rPr lang="de-DE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verlief sich,</a:t>
            </a:r>
            <a:endParaRPr lang="hu-HU" sz="3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 unsre Dienstmagd Mari, die stumme, </a:t>
            </a:r>
            <a:endParaRPr lang="hu-HU" sz="3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 plötzlich Lieder geschmettert und gellend gelacht.</a:t>
            </a:r>
            <a:endParaRPr lang="hu-HU" sz="3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 war sonderbar, eine sonderbare,</a:t>
            </a:r>
            <a:endParaRPr lang="hu-HU" sz="3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Höchst sonderbare Sommernacht.</a:t>
            </a:r>
            <a:endParaRPr lang="hu-HU" sz="3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125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Mihály Babits : </a:t>
            </a:r>
            <a:r>
              <a:rPr lang="hu-H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Ostern</a:t>
            </a:r>
            <a:endPara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Vergleich zwischen dem ungarischen und ins Deutsch übersetzten Gedicht</a:t>
            </a:r>
            <a:endParaRPr lang="de-DE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77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Ostern</a:t>
            </a:r>
            <a:endPara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5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Babits</a:t>
            </a:r>
            <a:r>
              <a:rPr lang="de-DE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 dieses Gedicht auf der Matinee der Zeitschrift </a:t>
            </a:r>
            <a:r>
              <a:rPr lang="de-DE" sz="2500" i="1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Nyugat</a:t>
            </a:r>
            <a:r>
              <a:rPr lang="de-DE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DE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der Musikakademie am 26. März 1916. </a:t>
            </a:r>
          </a:p>
          <a:p>
            <a:r>
              <a:rPr lang="de-DE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Thema des Gedichts ist der Weltkrieg und der Frieden.</a:t>
            </a:r>
          </a:p>
          <a:p>
            <a:r>
              <a:rPr lang="de-DE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Gedicht wurde im Band </a:t>
            </a:r>
            <a:r>
              <a:rPr lang="de-DE" sz="2500" i="1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Recitativ</a:t>
            </a:r>
            <a:r>
              <a:rPr lang="de-DE" sz="2500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 Jahr 1916 veröffentlicht.</a:t>
            </a:r>
          </a:p>
          <a:p>
            <a:r>
              <a:rPr lang="de-DE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Übersetzung von Annemarie </a:t>
            </a:r>
            <a:r>
              <a:rPr lang="de-DE" sz="25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Bostroem</a:t>
            </a:r>
            <a:r>
              <a:rPr lang="de-DE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erschien im Jahr 1970 im</a:t>
            </a:r>
            <a:r>
              <a:rPr lang="hu-HU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Band</a:t>
            </a:r>
            <a:r>
              <a:rPr lang="de-DE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500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Ungarische Dichtung aus fünf Jahrhunderten</a:t>
            </a:r>
            <a:r>
              <a:rPr lang="de-DE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405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Ostern</a:t>
            </a:r>
            <a:endPara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 Titel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verweist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Auferstehung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verspricht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Hoffnung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Friedens</a:t>
            </a:r>
            <a:r>
              <a:rPr lang="hu-H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hu-HU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März</a:t>
            </a:r>
            <a:r>
              <a:rPr lang="hu-H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Blut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sind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wiederkehrende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Wörter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Gedicht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die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Schrecken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Zerstörung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Kriegs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hindeuten</a:t>
            </a:r>
            <a:r>
              <a:rPr lang="hu-H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(mit </a:t>
            </a:r>
            <a:r>
              <a:rPr lang="hu-HU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rot</a:t>
            </a:r>
            <a:r>
              <a:rPr 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markiert</a:t>
            </a:r>
            <a:r>
              <a:rPr 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Dichter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macht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Krieg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mit der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Metapher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Werks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und der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Mühle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anschaulich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de-DE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hu-H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gemeinsame</a:t>
            </a:r>
            <a:r>
              <a:rPr lang="de-DE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Merkmal</a:t>
            </a:r>
            <a:r>
              <a:rPr lang="de-DE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sind</a:t>
            </a:r>
            <a:r>
              <a:rPr lang="hu-H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Zerstörung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und die </a:t>
            </a:r>
            <a:r>
              <a:rPr lang="hu-HU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alles</a:t>
            </a:r>
            <a:r>
              <a:rPr lang="hu-H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zerreibende</a:t>
            </a:r>
            <a:r>
              <a:rPr lang="hu-H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Kraft</a:t>
            </a:r>
            <a:r>
              <a:rPr lang="hu-H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mit </a:t>
            </a:r>
            <a:r>
              <a:rPr lang="hu-HU" sz="1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grün</a:t>
            </a:r>
            <a:r>
              <a:rPr 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markiert</a:t>
            </a:r>
            <a:r>
              <a:rPr 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hu-HU" dirty="0" smtClean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084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539552" y="1124744"/>
            <a:ext cx="4536504" cy="557748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sz="27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Auch wenn die Lippen mir aufspringen</a:t>
            </a:r>
            <a:endParaRPr lang="hu-HU" sz="27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diesem wild-wilden März</a:t>
            </a:r>
            <a:r>
              <a:rPr lang="de-D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hu-HU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27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fiebernd mit den fiebernden Bäumen,</a:t>
            </a:r>
            <a:endParaRPr lang="hu-HU" sz="27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27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berauscht vom trinkfrischen,</a:t>
            </a:r>
            <a:endParaRPr lang="hu-HU" sz="27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27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salzigen, blutbitteren Wind</a:t>
            </a:r>
            <a:endParaRPr lang="hu-HU" sz="27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27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martialischen Märzes,</a:t>
            </a:r>
            <a:endParaRPr lang="hu-HU" sz="27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27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unterm Gewölk,</a:t>
            </a:r>
            <a:endParaRPr lang="hu-HU" sz="27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27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 Mahlwerk der </a:t>
            </a:r>
            <a:r>
              <a:rPr lang="de-DE" sz="27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gräßlichen</a:t>
            </a:r>
            <a:r>
              <a:rPr lang="de-DE" sz="27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Mühle:</a:t>
            </a:r>
            <a:endParaRPr lang="hu-HU" sz="27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27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Auch wenn die Lippen mir aufspringen,</a:t>
            </a:r>
            <a:endParaRPr lang="hu-HU" sz="27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27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wenn das Lied sie mit Blut überschwemmt</a:t>
            </a:r>
            <a:endParaRPr lang="hu-HU" sz="27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27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und ich, taub vom Tosen der großen Mühle,</a:t>
            </a:r>
            <a:endParaRPr lang="hu-HU" sz="27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27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meines Liedes Geschmack nur an der Qual</a:t>
            </a:r>
            <a:endParaRPr lang="hu-HU" sz="27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27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schmecken könnte, auch dann</a:t>
            </a:r>
            <a:endParaRPr lang="hu-HU" sz="27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7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27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wieviel Blut –</a:t>
            </a:r>
            <a:endParaRPr lang="hu-HU" sz="27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27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stürze in Strömen der Blutgesang</a:t>
            </a:r>
            <a:r>
              <a:rPr lang="de-DE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4211960" y="908720"/>
            <a:ext cx="4824536" cy="55054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Jetzt gibt es Helden zu preisen, mein Gott!,</a:t>
            </a:r>
            <a:endParaRPr lang="hu-HU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blinde Triumphe der Riesen zu rühmen,</a:t>
            </a:r>
            <a:endParaRPr lang="hu-HU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 Maschinen zu schmeicheln und den </a:t>
            </a:r>
            <a:endParaRPr lang="hu-HU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glühenden Schlünden, zu tödlichem Tun</a:t>
            </a:r>
            <a:endParaRPr lang="hu-HU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 Kompressen gekühlter Kanonen.</a:t>
            </a:r>
            <a:endParaRPr lang="hu-HU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Doch es ist keine Siegeshymne!</a:t>
            </a:r>
            <a:endParaRPr lang="hu-HU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Nicht des stampfenden Sieges erzene Sohlen</a:t>
            </a:r>
            <a:endParaRPr lang="hu-H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ehre ich noch die teuflische Mühle der Willkür.</a:t>
            </a:r>
            <a:endParaRPr lang="hu-H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Denn hundert Seufzer verborgenen Lebens und</a:t>
            </a:r>
            <a:endParaRPr lang="hu-H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des Märzes frische Blutwelle lassen nicht zu,</a:t>
            </a:r>
            <a:endParaRPr lang="hu-H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Maschinentod zu besingen und Todesmühlen,</a:t>
            </a:r>
            <a:endParaRPr lang="hu-H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sondern Menschen, Liebe und Leben,</a:t>
            </a:r>
            <a:endParaRPr lang="hu-H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das ungeronnene rasche Blut.</a:t>
            </a:r>
            <a:endParaRPr lang="hu-H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 wenn die Lippen mir aufspringen</a:t>
            </a:r>
            <a:endParaRPr lang="hu-HU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in diesem trinkfrischen, salzigen,</a:t>
            </a:r>
            <a:endParaRPr lang="hu-HU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blutbittern</a:t>
            </a:r>
            <a:r>
              <a:rPr lang="de-DE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Wind,</a:t>
            </a:r>
            <a:endParaRPr lang="hu-HU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unterm Gewölk,</a:t>
            </a:r>
            <a:endParaRPr lang="hu-HU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 Mahlwerk der </a:t>
            </a:r>
            <a:r>
              <a:rPr lang="de-DE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gräßlichen</a:t>
            </a:r>
            <a:r>
              <a:rPr lang="de-DE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Mühle</a:t>
            </a:r>
            <a:r>
              <a:rPr lang="de-DE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u-H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[…]</a:t>
            </a:r>
            <a:endParaRPr lang="hu-HU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5615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1424</TotalTime>
  <Words>1030</Words>
  <Application>Microsoft Office PowerPoint</Application>
  <PresentationFormat>Diavetítés a képernyőre (4:3 oldalarány)</PresentationFormat>
  <Paragraphs>240</Paragraphs>
  <Slides>21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Office-téma</vt:lpstr>
      <vt:lpstr>Ungarische Literatur während des Ersten Weltkriegs </vt:lpstr>
      <vt:lpstr>Endre Ady, Erinnerung an eine Sommernacht</vt:lpstr>
      <vt:lpstr>Der Refrain</vt:lpstr>
      <vt:lpstr>PowerPoint bemutató</vt:lpstr>
      <vt:lpstr>Die Übersetzung</vt:lpstr>
      <vt:lpstr>Mihály Babits : Vor Ostern</vt:lpstr>
      <vt:lpstr>Vor Ostern</vt:lpstr>
      <vt:lpstr>Vor Ostern</vt:lpstr>
      <vt:lpstr>PowerPoint bemutató</vt:lpstr>
      <vt:lpstr>Vor Ostern</vt:lpstr>
      <vt:lpstr>PowerPoint bemutató</vt:lpstr>
      <vt:lpstr>Vergleich zwischen dem ungarischen und dem ins Deutsch übersetzten Gedicht </vt:lpstr>
      <vt:lpstr>PowerPoint bemutató</vt:lpstr>
      <vt:lpstr>Unterschied in der Form:</vt:lpstr>
      <vt:lpstr>Frei übersetzte Verse: </vt:lpstr>
      <vt:lpstr>Bibliografie</vt:lpstr>
      <vt:lpstr>Ungarische Belletristik aus der Periode 1914–1921 auf Deutsch  Lajos Biró: Das Haus Molitor (A Molitor ház). Berlin, Wien: Ullstein 1919.   Frigyes Karinthy: Capillária (1921) – auf Dt. in Fortsetzungen in der Zeitschrift Bühne: http://anno.onb.ac.at/cgi-content/anno-plus?aid=bue&amp;datum=1926&amp;pos=1&amp;size=45   Ungarische Meistererzähler. Eine Auswahl der schönsten Geschichten. Zürich: Olassen 1957.   Dezső Kosztolányi: Graue Glorie (Szürke Glória, Pesti Napló v. 11.6.1916 - http://mek.oszk.hu/00700/00755/00755.htm#25)   Ungarische Erzähler der Gegenwart. Hg. v. Friederika Schag. Stuttgart: Reclam 1965.  Ernő Szép: Der Duft der Jasminbüsche (A jázminok illata, 1917) 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Mihály Babits : Vor Ostern</dc:title>
  <dc:creator>Bordás Máté</dc:creator>
  <cp:lastModifiedBy>Media Markt Westend</cp:lastModifiedBy>
  <cp:revision>115</cp:revision>
  <dcterms:created xsi:type="dcterms:W3CDTF">2015-10-23T13:01:01Z</dcterms:created>
  <dcterms:modified xsi:type="dcterms:W3CDTF">2015-12-02T12:03:02Z</dcterms:modified>
</cp:coreProperties>
</file>