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  <p:embeddedFont>
      <p:font typeface="Galdeano" panose="020B0604020202020204" charset="0"/>
      <p:regular r:id="rId2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804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u-H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5011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26939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5153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644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74452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u-HU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2185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34934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8993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64484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22236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hu-HU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304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ldeano"/>
              <a:buNone/>
              <a:defRPr sz="60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hu-HU" sz="1200" b="0" i="0" u="none" strike="noStrike" cap="none" baseline="0">
              <a:solidFill>
                <a:srgbClr val="88888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Cím és függőleges szöveg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ldeano"/>
              <a:buNone/>
              <a:defRPr sz="44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hu-HU" sz="1200" b="0" i="0" u="none" strike="noStrike" cap="none" baseline="0">
              <a:solidFill>
                <a:srgbClr val="88888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Függőleges cím és szöveg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ldeano"/>
              <a:buNone/>
              <a:defRPr sz="44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hu-HU" sz="1200" b="0" i="0" u="none" strike="noStrike" cap="none" baseline="0">
              <a:solidFill>
                <a:srgbClr val="88888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ldeano"/>
              <a:buNone/>
              <a:defRPr sz="44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hu-HU" sz="1200" b="0" i="0" u="none" strike="noStrike" cap="none" baseline="0">
              <a:solidFill>
                <a:srgbClr val="88888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ldeano"/>
              <a:buNone/>
              <a:defRPr sz="44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hu-HU" sz="1200" b="0" i="0" u="none" strike="noStrike" cap="none" baseline="0">
              <a:solidFill>
                <a:srgbClr val="88888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tartalomrész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ldeano"/>
              <a:buNone/>
              <a:defRPr sz="44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hu-HU" sz="1200" b="0" i="0" u="none" strike="noStrike" cap="none" baseline="0">
              <a:solidFill>
                <a:srgbClr val="88888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artalomrész képaláírássa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Galdeano"/>
              <a:buNone/>
              <a:defRPr sz="1600"/>
            </a:lvl1pPr>
            <a:lvl2pPr marL="457200" indent="0" rtl="0">
              <a:spcBef>
                <a:spcPts val="0"/>
              </a:spcBef>
              <a:buFont typeface="Galdeano"/>
              <a:buNone/>
              <a:defRPr sz="1400"/>
            </a:lvl2pPr>
            <a:lvl3pPr marL="914400" indent="0" rtl="0">
              <a:spcBef>
                <a:spcPts val="0"/>
              </a:spcBef>
              <a:buFont typeface="Galdeano"/>
              <a:buNone/>
              <a:defRPr sz="1200"/>
            </a:lvl3pPr>
            <a:lvl4pPr marL="1371600" indent="0" rtl="0">
              <a:spcBef>
                <a:spcPts val="0"/>
              </a:spcBef>
              <a:buFont typeface="Galdeano"/>
              <a:buNone/>
              <a:defRPr sz="1000"/>
            </a:lvl4pPr>
            <a:lvl5pPr marL="1828800" indent="0" rtl="0">
              <a:spcBef>
                <a:spcPts val="0"/>
              </a:spcBef>
              <a:buFont typeface="Galdeano"/>
              <a:buNone/>
              <a:defRPr sz="1000"/>
            </a:lvl5pPr>
            <a:lvl6pPr marL="2286000" indent="0" rtl="0">
              <a:spcBef>
                <a:spcPts val="0"/>
              </a:spcBef>
              <a:buFont typeface="Galdeano"/>
              <a:buNone/>
              <a:defRPr sz="1000"/>
            </a:lvl6pPr>
            <a:lvl7pPr marL="2743200" indent="0" rtl="0">
              <a:spcBef>
                <a:spcPts val="0"/>
              </a:spcBef>
              <a:buFont typeface="Galdeano"/>
              <a:buNone/>
              <a:defRPr sz="1000"/>
            </a:lvl7pPr>
            <a:lvl8pPr marL="3200400" indent="0" rtl="0">
              <a:spcBef>
                <a:spcPts val="0"/>
              </a:spcBef>
              <a:buFont typeface="Galdeano"/>
              <a:buNone/>
              <a:defRPr sz="1000"/>
            </a:lvl8pPr>
            <a:lvl9pPr marL="3657600" indent="0" rtl="0">
              <a:spcBef>
                <a:spcPts val="0"/>
              </a:spcBef>
              <a:buFont typeface="Galdeano"/>
              <a:buNone/>
              <a:defRPr sz="10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hu-HU" sz="1200" b="0" i="0" u="none" strike="noStrike" cap="none" baseline="0">
              <a:solidFill>
                <a:srgbClr val="88888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2400">
                <a:solidFill>
                  <a:schemeClr val="dk1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Galdeano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Galdeano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Galdeano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Galdeano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Galdeano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Galdeano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Galdeano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Galdeano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hu-HU" sz="1200" b="0" i="0" u="none" strike="noStrike" cap="none" baseline="0">
              <a:solidFill>
                <a:srgbClr val="88888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Összehasonlítá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ldeano"/>
              <a:buNone/>
              <a:defRPr sz="44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Galdeano"/>
              <a:buNone/>
              <a:defRPr sz="2400" b="1"/>
            </a:lvl1pPr>
            <a:lvl2pPr marL="457200" indent="0" rtl="0">
              <a:spcBef>
                <a:spcPts val="0"/>
              </a:spcBef>
              <a:buFont typeface="Galdeano"/>
              <a:buNone/>
              <a:defRPr sz="2000" b="1"/>
            </a:lvl2pPr>
            <a:lvl3pPr marL="914400" indent="0" rtl="0">
              <a:spcBef>
                <a:spcPts val="0"/>
              </a:spcBef>
              <a:buFont typeface="Galdeano"/>
              <a:buNone/>
              <a:defRPr sz="1800" b="1"/>
            </a:lvl3pPr>
            <a:lvl4pPr marL="1371600" indent="0" rtl="0">
              <a:spcBef>
                <a:spcPts val="0"/>
              </a:spcBef>
              <a:buFont typeface="Galdeano"/>
              <a:buNone/>
              <a:defRPr sz="1600" b="1"/>
            </a:lvl4pPr>
            <a:lvl5pPr marL="1828800" indent="0" rtl="0">
              <a:spcBef>
                <a:spcPts val="0"/>
              </a:spcBef>
              <a:buFont typeface="Galdeano"/>
              <a:buNone/>
              <a:defRPr sz="1600" b="1"/>
            </a:lvl5pPr>
            <a:lvl6pPr marL="2286000" indent="0" rtl="0">
              <a:spcBef>
                <a:spcPts val="0"/>
              </a:spcBef>
              <a:buFont typeface="Galdeano"/>
              <a:buNone/>
              <a:defRPr sz="1600" b="1"/>
            </a:lvl6pPr>
            <a:lvl7pPr marL="2743200" indent="0" rtl="0">
              <a:spcBef>
                <a:spcPts val="0"/>
              </a:spcBef>
              <a:buFont typeface="Galdeano"/>
              <a:buNone/>
              <a:defRPr sz="1600" b="1"/>
            </a:lvl7pPr>
            <a:lvl8pPr marL="3200400" indent="0" rtl="0">
              <a:spcBef>
                <a:spcPts val="0"/>
              </a:spcBef>
              <a:buFont typeface="Galdeano"/>
              <a:buNone/>
              <a:defRPr sz="1600" b="1"/>
            </a:lvl8pPr>
            <a:lvl9pPr marL="3657600" indent="0" rtl="0">
              <a:spcBef>
                <a:spcPts val="0"/>
              </a:spcBef>
              <a:buFont typeface="Galdeano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Galdeano"/>
              <a:buNone/>
              <a:defRPr sz="2400" b="1"/>
            </a:lvl1pPr>
            <a:lvl2pPr marL="457200" indent="0" rtl="0">
              <a:spcBef>
                <a:spcPts val="0"/>
              </a:spcBef>
              <a:buFont typeface="Galdeano"/>
              <a:buNone/>
              <a:defRPr sz="2000" b="1"/>
            </a:lvl2pPr>
            <a:lvl3pPr marL="914400" indent="0" rtl="0">
              <a:spcBef>
                <a:spcPts val="0"/>
              </a:spcBef>
              <a:buFont typeface="Galdeano"/>
              <a:buNone/>
              <a:defRPr sz="1800" b="1"/>
            </a:lvl3pPr>
            <a:lvl4pPr marL="1371600" indent="0" rtl="0">
              <a:spcBef>
                <a:spcPts val="0"/>
              </a:spcBef>
              <a:buFont typeface="Galdeano"/>
              <a:buNone/>
              <a:defRPr sz="1600" b="1"/>
            </a:lvl4pPr>
            <a:lvl5pPr marL="1828800" indent="0" rtl="0">
              <a:spcBef>
                <a:spcPts val="0"/>
              </a:spcBef>
              <a:buFont typeface="Galdeano"/>
              <a:buNone/>
              <a:defRPr sz="1600" b="1"/>
            </a:lvl5pPr>
            <a:lvl6pPr marL="2286000" indent="0" rtl="0">
              <a:spcBef>
                <a:spcPts val="0"/>
              </a:spcBef>
              <a:buFont typeface="Galdeano"/>
              <a:buNone/>
              <a:defRPr sz="1600" b="1"/>
            </a:lvl6pPr>
            <a:lvl7pPr marL="2743200" indent="0" rtl="0">
              <a:spcBef>
                <a:spcPts val="0"/>
              </a:spcBef>
              <a:buFont typeface="Galdeano"/>
              <a:buNone/>
              <a:defRPr sz="1600" b="1"/>
            </a:lvl7pPr>
            <a:lvl8pPr marL="3200400" indent="0" rtl="0">
              <a:spcBef>
                <a:spcPts val="0"/>
              </a:spcBef>
              <a:buFont typeface="Galdeano"/>
              <a:buNone/>
              <a:defRPr sz="1600" b="1"/>
            </a:lvl8pPr>
            <a:lvl9pPr marL="3657600" indent="0" rtl="0">
              <a:spcBef>
                <a:spcPts val="0"/>
              </a:spcBef>
              <a:buFont typeface="Galdeano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hu-HU" sz="1200" b="0" i="0" u="none" strike="noStrike" cap="none" baseline="0">
              <a:solidFill>
                <a:srgbClr val="88888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hu-HU" sz="1200" b="0" i="0" u="none" strike="noStrike" cap="none" baseline="0">
              <a:solidFill>
                <a:srgbClr val="88888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Kép képaláírással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Galdeano"/>
              <a:buNone/>
              <a:defRPr sz="3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2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24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20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20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20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20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20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20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Galdeano"/>
              <a:buNone/>
              <a:defRPr sz="1600"/>
            </a:lvl1pPr>
            <a:lvl2pPr marL="457200" indent="0" rtl="0">
              <a:spcBef>
                <a:spcPts val="0"/>
              </a:spcBef>
              <a:buFont typeface="Galdeano"/>
              <a:buNone/>
              <a:defRPr sz="1400"/>
            </a:lvl2pPr>
            <a:lvl3pPr marL="914400" indent="0" rtl="0">
              <a:spcBef>
                <a:spcPts val="0"/>
              </a:spcBef>
              <a:buFont typeface="Galdeano"/>
              <a:buNone/>
              <a:defRPr sz="1200"/>
            </a:lvl3pPr>
            <a:lvl4pPr marL="1371600" indent="0" rtl="0">
              <a:spcBef>
                <a:spcPts val="0"/>
              </a:spcBef>
              <a:buFont typeface="Galdeano"/>
              <a:buNone/>
              <a:defRPr sz="1000"/>
            </a:lvl4pPr>
            <a:lvl5pPr marL="1828800" indent="0" rtl="0">
              <a:spcBef>
                <a:spcPts val="0"/>
              </a:spcBef>
              <a:buFont typeface="Galdeano"/>
              <a:buNone/>
              <a:defRPr sz="1000"/>
            </a:lvl5pPr>
            <a:lvl6pPr marL="2286000" indent="0" rtl="0">
              <a:spcBef>
                <a:spcPts val="0"/>
              </a:spcBef>
              <a:buFont typeface="Galdeano"/>
              <a:buNone/>
              <a:defRPr sz="1000"/>
            </a:lvl6pPr>
            <a:lvl7pPr marL="2743200" indent="0" rtl="0">
              <a:spcBef>
                <a:spcPts val="0"/>
              </a:spcBef>
              <a:buFont typeface="Galdeano"/>
              <a:buNone/>
              <a:defRPr sz="1000"/>
            </a:lvl7pPr>
            <a:lvl8pPr marL="3200400" indent="0" rtl="0">
              <a:spcBef>
                <a:spcPts val="0"/>
              </a:spcBef>
              <a:buFont typeface="Galdeano"/>
              <a:buNone/>
              <a:defRPr sz="1000"/>
            </a:lvl8pPr>
            <a:lvl9pPr marL="3657600" indent="0" rtl="0">
              <a:spcBef>
                <a:spcPts val="0"/>
              </a:spcBef>
              <a:buFont typeface="Galdeano"/>
              <a:buNone/>
              <a:defRPr sz="10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hu-HU" sz="1200" b="0" i="0" u="none" strike="noStrike" cap="none" baseline="0">
              <a:solidFill>
                <a:srgbClr val="88888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ldeano"/>
              <a:buNone/>
              <a:defRPr sz="44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u-HU" sz="1200" b="0" i="0" u="none" strike="noStrike" cap="none" baseline="0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hu-HU" sz="1200" b="0" i="0" u="none" strike="noStrike" cap="none" baseline="0">
              <a:solidFill>
                <a:srgbClr val="888888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mandarchiv.hu/cikk/2895/Nagy_volt_ra_a_magyar_korona" TargetMode="Externa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90000"/>
          </a:blip>
          <a:stretch>
            <a:fillRect l="-6998" r="-6999"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685800" y="619108"/>
            <a:ext cx="7772400" cy="19529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hu-HU" sz="60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Das Burgviertel und die Krönungsfeier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5728446" y="3703894"/>
            <a:ext cx="2729752" cy="17884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buSzPct val="25000"/>
            </a:pPr>
            <a:r>
              <a:rPr lang="hu-HU" sz="24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Katinka</a:t>
            </a:r>
            <a:r>
              <a:rPr lang="de-DE" sz="24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dirty="0"/>
              <a:t>Árendás </a:t>
            </a:r>
            <a:endParaRPr lang="hu-HU" sz="2400" b="0" i="0" u="none" strike="noStrike" cap="none" baseline="0" dirty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lvl="0">
              <a:lnSpc>
                <a:spcPct val="80000"/>
              </a:lnSpc>
              <a:buSzPct val="25000"/>
            </a:pPr>
            <a:r>
              <a:rPr lang="hu-HU" sz="24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Mónika</a:t>
            </a:r>
            <a:r>
              <a:rPr lang="de-DE" sz="24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dirty="0"/>
              <a:t>Bak </a:t>
            </a:r>
            <a:endParaRPr lang="hu-HU" sz="2400" b="0" i="0" u="none" strike="noStrike" cap="none" baseline="0" dirty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lvl="0">
              <a:lnSpc>
                <a:spcPct val="80000"/>
              </a:lnSpc>
              <a:buSzPct val="25000"/>
            </a:pPr>
            <a:r>
              <a:rPr lang="hu-HU" dirty="0"/>
              <a:t>Johanna Molnár </a:t>
            </a:r>
            <a:endParaRPr lang="hu-HU" sz="2400" b="0" i="0" u="none" strike="noStrike" cap="none" baseline="0" dirty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lvl="0">
              <a:lnSpc>
                <a:spcPct val="80000"/>
              </a:lnSpc>
              <a:buSzPct val="25000"/>
            </a:pPr>
            <a:r>
              <a:rPr lang="hu-HU" sz="24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Virág</a:t>
            </a:r>
            <a:r>
              <a:rPr lang="de-DE" sz="24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dirty="0"/>
              <a:t>Schulek-Tóth </a:t>
            </a:r>
            <a:endParaRPr lang="hu-HU" sz="2400" b="0" i="0" u="none" strike="noStrike" cap="none" baseline="0" dirty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0" y="805314"/>
            <a:ext cx="65" cy="103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75" b="0" i="0" u="none" strike="noStrike" cap="none" baseline="0">
              <a:solidFill>
                <a:srgbClr val="3B59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114300" y="919613"/>
            <a:ext cx="65" cy="103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75" b="0" i="0" u="none" strike="noStrike" cap="none" baseline="0">
              <a:solidFill>
                <a:srgbClr val="3B599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2886950"/>
            <a:ext cx="4814046" cy="3422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90000"/>
          </a:blip>
          <a:stretch>
            <a:fillRect l="-6998" r="-6999"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028826" y="128588"/>
            <a:ext cx="6777211" cy="564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  <a:tabLst>
                <a:tab pos="6457950" algn="r"/>
              </a:tabLst>
            </a:pPr>
            <a:r>
              <a:rPr lang="hu-HU" sz="3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Opernhaus</a:t>
            </a:r>
            <a:r>
              <a:rPr lang="hu-HU" sz="3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36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	</a:t>
            </a:r>
            <a:r>
              <a:rPr lang="hu-HU" sz="1400" b="0" i="0" u="none" strike="noStrike" cap="none" baseline="0" dirty="0" err="1" smtClean="0">
                <a:solidFill>
                  <a:schemeClr val="dk1"/>
                </a:solidFill>
                <a:sym typeface="Galdeano"/>
              </a:rPr>
              <a:t>Vgl</a:t>
            </a:r>
            <a:r>
              <a:rPr lang="hu-HU" sz="1400" b="0" i="0" u="none" strike="noStrike" cap="none" baseline="0" dirty="0" smtClean="0">
                <a:solidFill>
                  <a:schemeClr val="dk1"/>
                </a:solidFill>
                <a:sym typeface="Galdeano"/>
              </a:rPr>
              <a:t>.</a:t>
            </a:r>
            <a:r>
              <a:rPr lang="hu-HU" sz="1400" b="0" i="0" u="none" strike="noStrike" cap="none" dirty="0" smtClean="0">
                <a:solidFill>
                  <a:schemeClr val="dk1"/>
                </a:solidFill>
                <a:sym typeface="Galdeano"/>
              </a:rPr>
              <a:t> </a:t>
            </a:r>
            <a:r>
              <a:rPr lang="hu-HU" sz="1400" dirty="0" err="1" smtClean="0"/>
              <a:t>Pester</a:t>
            </a:r>
            <a:r>
              <a:rPr lang="hu-HU" sz="1400" dirty="0" smtClean="0"/>
              <a:t> </a:t>
            </a:r>
            <a:r>
              <a:rPr lang="hu-HU" sz="1400" dirty="0" smtClean="0"/>
              <a:t>Lloyd</a:t>
            </a:r>
            <a:r>
              <a:rPr lang="de-DE" sz="1400" dirty="0" smtClean="0"/>
              <a:t>,</a:t>
            </a:r>
            <a:r>
              <a:rPr lang="hu-HU" sz="1400" dirty="0" smtClean="0"/>
              <a:t> </a:t>
            </a:r>
            <a:r>
              <a:rPr lang="hu-HU" sz="1400" dirty="0" err="1"/>
              <a:t>Morgenblatt</a:t>
            </a:r>
            <a:r>
              <a:rPr lang="hu-HU" sz="1400" dirty="0"/>
              <a:t>, 31. </a:t>
            </a:r>
            <a:r>
              <a:rPr lang="hu-HU" sz="1400" dirty="0" err="1"/>
              <a:t>Dez</a:t>
            </a:r>
            <a:r>
              <a:rPr lang="hu-HU" sz="1400" dirty="0"/>
              <a:t>. </a:t>
            </a:r>
            <a:r>
              <a:rPr lang="hu-HU" sz="1400" dirty="0" smtClean="0"/>
              <a:t>1916, </a:t>
            </a:r>
            <a:r>
              <a:rPr lang="hu-HU" sz="1400" dirty="0"/>
              <a:t>S. </a:t>
            </a:r>
            <a:r>
              <a:rPr lang="hu-HU" sz="1400" dirty="0" smtClean="0"/>
              <a:t>4</a:t>
            </a:r>
            <a:endParaRPr lang="hu-HU" sz="1400" dirty="0"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693524"/>
            <a:ext cx="7772400" cy="3296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hu-HU" sz="22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Eröffnung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	- </a:t>
            </a:r>
            <a:r>
              <a:rPr lang="hu-HU" sz="22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das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2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Trinklied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2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aus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de-DE" sz="22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der Oper </a:t>
            </a:r>
            <a:r>
              <a:rPr lang="hu-HU" sz="2200" b="0" i="1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Bánk </a:t>
            </a:r>
            <a:r>
              <a:rPr lang="hu-HU" sz="2200" b="0" i="1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bán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-&gt; </a:t>
            </a:r>
            <a:r>
              <a:rPr lang="hu-HU" sz="22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Aufruf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2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zur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2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Feier</a:t>
            </a:r>
            <a:endParaRPr lang="hu-HU" sz="2200" b="0" i="0" u="none" strike="noStrike" cap="none" baseline="0" dirty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	- </a:t>
            </a:r>
            <a:r>
              <a:rPr lang="hu-HU" sz="22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das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2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Finale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2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aus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200" b="0" i="1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Bánk bán 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-&gt; </a:t>
            </a:r>
            <a:r>
              <a:rPr lang="hu-HU" sz="22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Treue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2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zum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König</a:t>
            </a: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hu-HU" sz="22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Mitte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	- die </a:t>
            </a:r>
            <a:r>
              <a:rPr lang="de-DE" sz="22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Ouvertüre </a:t>
            </a:r>
            <a:r>
              <a:rPr lang="de-DE" sz="2200" dirty="0" smtClean="0"/>
              <a:t>de</a:t>
            </a:r>
            <a:r>
              <a:rPr lang="de-DE" sz="22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r</a:t>
            </a:r>
            <a:r>
              <a:rPr lang="hu-HU" sz="22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2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Oper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200" b="0" i="1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Hunyadi László 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-&gt; </a:t>
            </a:r>
            <a:r>
              <a:rPr lang="hu-HU" sz="22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Treue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2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zum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König</a:t>
            </a: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hu-HU" sz="22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Beschluss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:</a:t>
            </a: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	- </a:t>
            </a:r>
            <a:r>
              <a:rPr lang="hu-HU" sz="22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erster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Akt </a:t>
            </a:r>
            <a:r>
              <a:rPr lang="hu-HU" sz="22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aus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200" b="0" i="1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Lohengrin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-&gt; </a:t>
            </a:r>
            <a:r>
              <a:rPr lang="hu-HU" sz="22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ein</a:t>
            </a:r>
            <a:r>
              <a:rPr lang="hu-HU" sz="22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200" dirty="0" err="1"/>
              <a:t>Traum</a:t>
            </a:r>
            <a:r>
              <a:rPr lang="hu-HU" sz="2200" dirty="0"/>
              <a:t> </a:t>
            </a:r>
            <a:r>
              <a:rPr lang="hu-HU" sz="2200" dirty="0" err="1"/>
              <a:t>über</a:t>
            </a:r>
            <a:r>
              <a:rPr lang="hu-HU" sz="2200" dirty="0"/>
              <a:t> </a:t>
            </a:r>
            <a:r>
              <a:rPr lang="hu-HU" sz="2200" dirty="0" err="1"/>
              <a:t>einen</a:t>
            </a:r>
            <a:r>
              <a:rPr lang="hu-HU" sz="2200" dirty="0"/>
              <a:t> </a:t>
            </a:r>
            <a:r>
              <a:rPr lang="hu-HU" sz="2200" dirty="0" smtClean="0"/>
              <a:t>					</a:t>
            </a:r>
            <a:r>
              <a:rPr lang="hu-HU" sz="2200" dirty="0" err="1" smtClean="0"/>
              <a:t>zukünftigen</a:t>
            </a:r>
            <a:r>
              <a:rPr lang="hu-HU" sz="2200" dirty="0" smtClean="0"/>
              <a:t>,</a:t>
            </a:r>
            <a:r>
              <a:rPr lang="hu-HU" sz="2200" dirty="0"/>
              <a:t> </a:t>
            </a:r>
            <a:r>
              <a:rPr lang="hu-HU" sz="2200" dirty="0" err="1" smtClean="0"/>
              <a:t>gloriosen</a:t>
            </a:r>
            <a:r>
              <a:rPr lang="hu-HU" sz="2200" dirty="0" smtClean="0"/>
              <a:t> </a:t>
            </a:r>
            <a:r>
              <a:rPr lang="hu-HU" sz="2200" dirty="0"/>
              <a:t>König</a:t>
            </a:r>
          </a:p>
          <a:p>
            <a:pPr marL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200" dirty="0"/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4700" y="3745951"/>
            <a:ext cx="4074599" cy="2651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3" name="Shape 183"/>
          <p:cNvSpPr txBox="1"/>
          <p:nvPr/>
        </p:nvSpPr>
        <p:spPr>
          <a:xfrm>
            <a:off x="1297171" y="6397051"/>
            <a:ext cx="5847907" cy="28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hu-HU" sz="1200" dirty="0">
                <a:latin typeface="Galdeano" panose="020B0604020202020204" charset="0"/>
              </a:rPr>
              <a:t>http://keptar.oszk.hu/html/kepoldal/index.phtml?id=22182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90000"/>
          </a:blip>
          <a:stretch>
            <a:fillRect l="-6998" r="-6999"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582625" y="25"/>
            <a:ext cx="5475000" cy="121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hu-HU" sz="36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Das Inauguraldiplom</a:t>
            </a:r>
            <a:br>
              <a:rPr lang="hu-HU" sz="36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</a:br>
            <a:r>
              <a:rPr lang="hu-HU" sz="36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(hitlevél)</a:t>
            </a:r>
          </a:p>
        </p:txBody>
      </p:sp>
      <p:pic>
        <p:nvPicPr>
          <p:cNvPr id="97" name="Shape 9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567456" y="3359700"/>
            <a:ext cx="2101225" cy="314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8" name="Shape 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0307" y="3780951"/>
            <a:ext cx="4397574" cy="2724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9" name="Shape 99"/>
          <p:cNvSpPr txBox="1"/>
          <p:nvPr/>
        </p:nvSpPr>
        <p:spPr>
          <a:xfrm>
            <a:off x="278100" y="1212025"/>
            <a:ext cx="8587800" cy="216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hu-HU" sz="2400" dirty="0" err="1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Vor</a:t>
            </a:r>
            <a:r>
              <a:rPr lang="hu-HU" sz="24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der </a:t>
            </a:r>
            <a:r>
              <a:rPr lang="hu-HU" sz="2400" dirty="0" err="1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Krönungszeremonie</a:t>
            </a:r>
            <a:r>
              <a:rPr lang="hu-HU" sz="24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i="1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(27. </a:t>
            </a:r>
            <a:r>
              <a:rPr lang="hu-HU" sz="2400" i="1" dirty="0" err="1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Dezember</a:t>
            </a:r>
            <a:r>
              <a:rPr lang="hu-HU" sz="2400" i="1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i="1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1916) </a:t>
            </a:r>
            <a:r>
              <a:rPr lang="hu-HU" sz="2400" dirty="0" err="1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musste</a:t>
            </a:r>
            <a:r>
              <a:rPr lang="hu-HU" sz="24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der König </a:t>
            </a:r>
            <a:r>
              <a:rPr lang="hu-HU" sz="2400" dirty="0" err="1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noch</a:t>
            </a:r>
            <a:r>
              <a:rPr lang="hu-HU" sz="24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dirty="0" err="1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das</a:t>
            </a:r>
            <a:r>
              <a:rPr lang="hu-HU" sz="24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dirty="0" err="1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sogenannte</a:t>
            </a:r>
            <a:r>
              <a:rPr lang="hu-HU" sz="24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dirty="0" err="1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Inauguraldiplom</a:t>
            </a:r>
            <a:r>
              <a:rPr lang="hu-HU" sz="24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dirty="0" err="1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unterschreiben</a:t>
            </a:r>
            <a:r>
              <a:rPr lang="hu-HU" sz="24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chemeClr val="dk1"/>
              </a:solidFill>
              <a:latin typeface="Galdeano" panose="020B0604020202020204" charset="0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sz="2400" dirty="0" err="1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Was</a:t>
            </a:r>
            <a:r>
              <a:rPr lang="hu-HU" sz="24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dirty="0" err="1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ist</a:t>
            </a:r>
            <a:r>
              <a:rPr lang="hu-HU" sz="24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dirty="0" err="1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das</a:t>
            </a:r>
            <a:r>
              <a:rPr lang="hu-HU" sz="24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dirty="0" err="1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Inauguraldiplom</a:t>
            </a:r>
            <a:r>
              <a:rPr lang="hu-HU" sz="24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?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hu-HU" sz="24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Der König </a:t>
            </a:r>
            <a:r>
              <a:rPr lang="hu-HU" sz="2400" dirty="0" err="1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erkennt</a:t>
            </a:r>
            <a:r>
              <a:rPr lang="hu-HU" sz="24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die </a:t>
            </a:r>
            <a:r>
              <a:rPr lang="hu-HU" sz="2400" dirty="0" err="1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Rechte</a:t>
            </a:r>
            <a:r>
              <a:rPr lang="hu-HU" sz="24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der </a:t>
            </a:r>
            <a:r>
              <a:rPr lang="hu-HU" sz="2400" dirty="0" err="1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Nation</a:t>
            </a:r>
            <a:r>
              <a:rPr lang="hu-HU" sz="24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an und </a:t>
            </a:r>
            <a:r>
              <a:rPr lang="hu-HU" sz="2400" dirty="0" err="1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hält</a:t>
            </a:r>
            <a:r>
              <a:rPr lang="hu-HU" sz="24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die </a:t>
            </a:r>
            <a:r>
              <a:rPr lang="hu-HU" sz="2400" dirty="0" err="1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Gesetze</a:t>
            </a:r>
            <a:r>
              <a:rPr lang="hu-HU" sz="24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dirty="0" err="1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ein</a:t>
            </a:r>
            <a:r>
              <a:rPr lang="hu-HU" sz="24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.</a:t>
            </a:r>
            <a:r>
              <a:rPr lang="hu-HU" sz="24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/>
            </a:r>
            <a:br>
              <a:rPr lang="hu-HU" sz="24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</a:br>
            <a:r>
              <a:rPr lang="hu-HU" sz="10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(</a:t>
            </a:r>
            <a:r>
              <a:rPr lang="hu-HU" sz="1000" dirty="0" err="1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Vgl</a:t>
            </a:r>
            <a:r>
              <a:rPr lang="hu-HU" sz="10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hu-HU" sz="1100" dirty="0" err="1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Pester</a:t>
            </a:r>
            <a:r>
              <a:rPr lang="hu-HU" sz="11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11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Lloyd</a:t>
            </a:r>
            <a:r>
              <a:rPr lang="de-DE" sz="11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,</a:t>
            </a:r>
            <a:r>
              <a:rPr lang="hu-HU" sz="11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1100" dirty="0" err="1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Morgenblatt</a:t>
            </a:r>
            <a:r>
              <a:rPr lang="hu-HU" sz="11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de-DE" sz="11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v. </a:t>
            </a:r>
            <a:r>
              <a:rPr lang="hu-HU" sz="11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26</a:t>
            </a:r>
            <a:r>
              <a:rPr lang="hu-HU" sz="11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hu-HU" sz="1100" dirty="0" err="1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Dez</a:t>
            </a:r>
            <a:r>
              <a:rPr lang="hu-HU" sz="11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hu-HU" sz="11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1916</a:t>
            </a:r>
            <a:r>
              <a:rPr lang="de-DE" sz="11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,</a:t>
            </a:r>
            <a:r>
              <a:rPr lang="hu-HU" sz="11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11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S</a:t>
            </a:r>
            <a:r>
              <a:rPr lang="hu-HU" sz="11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.</a:t>
            </a:r>
            <a:r>
              <a:rPr lang="de-DE" sz="11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11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4</a:t>
            </a:r>
            <a:r>
              <a:rPr lang="hu-HU" sz="1100" dirty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)</a:t>
            </a:r>
          </a:p>
          <a:p>
            <a:pPr>
              <a:spcBef>
                <a:spcPts val="0"/>
              </a:spcBef>
              <a:buNone/>
            </a:pPr>
            <a:endParaRPr sz="1800" dirty="0">
              <a:latin typeface="Galdeano" panose="020B0604020202020204" charset="0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2075131" y="6206501"/>
            <a:ext cx="6565499" cy="29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u-HU" sz="1200" dirty="0" smtClean="0">
                <a:solidFill>
                  <a:schemeClr val="bg1"/>
                </a:solidFill>
                <a:latin typeface="Galdeano" panose="020B0604020202020204" charset="0"/>
              </a:rPr>
              <a:t>http://mnl.gov.hu/a_het_dokumentuma/iv._karoly_koronazasi_hitlevele.html</a:t>
            </a:r>
            <a:endParaRPr lang="hu-HU" sz="1200" dirty="0">
              <a:solidFill>
                <a:schemeClr val="bg1"/>
              </a:solidFill>
              <a:latin typeface="Galdeano" panose="020B060402020202020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90000"/>
          </a:blip>
          <a:stretch>
            <a:fillRect l="-6998" r="-6999"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628650" y="230872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hu-HU" sz="3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Die </a:t>
            </a:r>
            <a:r>
              <a:rPr lang="hu-HU" sz="3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Krönung</a:t>
            </a:r>
            <a:r>
              <a:rPr lang="hu-HU" sz="3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3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in</a:t>
            </a:r>
            <a:r>
              <a:rPr lang="hu-HU" sz="3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der </a:t>
            </a:r>
            <a:r>
              <a:rPr lang="hu-HU" sz="360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Matthiaskirche</a:t>
            </a:r>
            <a:r>
              <a:rPr lang="de-DE" sz="36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am 30. Dezember</a:t>
            </a:r>
            <a:r>
              <a:rPr lang="de-DE" sz="3600" b="0" i="0" u="none" strike="noStrike" cap="none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1916</a:t>
            </a:r>
            <a:endParaRPr lang="hu-HU" sz="3600" b="0" i="0" u="none" strike="noStrike" cap="none" baseline="0" dirty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759451" y="1420687"/>
            <a:ext cx="7755899" cy="21936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1200"/>
              </a:spcAft>
              <a:buSzPct val="100000"/>
              <a:buFont typeface="Times New Roman"/>
              <a:buChar char="●"/>
            </a:pPr>
            <a:r>
              <a:rPr lang="de-DE" sz="2400" dirty="0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Bericht im </a:t>
            </a:r>
            <a:r>
              <a:rPr lang="de-DE" sz="2400" i="1" dirty="0" err="1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Pester</a:t>
            </a:r>
            <a:r>
              <a:rPr lang="de-DE" sz="2400" i="1" dirty="0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Lloyd </a:t>
            </a:r>
            <a:r>
              <a:rPr lang="de-DE" sz="2400" dirty="0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am </a:t>
            </a:r>
            <a:r>
              <a:rPr lang="hu-HU" sz="2400" dirty="0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3</a:t>
            </a:r>
            <a:r>
              <a:rPr lang="de-DE" sz="2400" dirty="0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1</a:t>
            </a:r>
            <a:r>
              <a:rPr lang="hu-HU" sz="2400" dirty="0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.12.1916</a:t>
            </a:r>
            <a:r>
              <a:rPr lang="de-DE" sz="2400" dirty="0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:</a:t>
            </a:r>
            <a:endParaRPr sz="2400" dirty="0">
              <a:latin typeface="Galdeano" panose="020B0604020202020204" charset="0"/>
              <a:ea typeface="Times New Roman"/>
              <a:cs typeface="Times New Roman"/>
              <a:sym typeface="Times New Roman"/>
            </a:endParaRPr>
          </a:p>
          <a:p>
            <a:pPr marL="457200" lvl="0" indent="-381000">
              <a:buSzPct val="100000"/>
              <a:buFont typeface="Times New Roman"/>
              <a:buChar char="●"/>
            </a:pPr>
            <a:r>
              <a:rPr lang="de-DE" sz="24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„Es </a:t>
            </a:r>
            <a:r>
              <a:rPr lang="de-DE" sz="24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war nicht nur der Glanz der heiligen </a:t>
            </a:r>
            <a:r>
              <a:rPr lang="de-DE" sz="2400" dirty="0" err="1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Stefanskrone</a:t>
            </a:r>
            <a:r>
              <a:rPr lang="de-DE" sz="24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, die lichtumflossen sein Haupt zierte, nicht nur das blitzende Feuer der Edelsteine des Zepters </a:t>
            </a:r>
            <a:r>
              <a:rPr lang="de-DE" sz="2400" dirty="0" smtClean="0"/>
              <a:t>[</a:t>
            </a:r>
            <a:r>
              <a:rPr lang="de-DE" sz="24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...</a:t>
            </a:r>
            <a:r>
              <a:rPr lang="de-DE" sz="2400" dirty="0" smtClean="0"/>
              <a:t>]</a:t>
            </a:r>
            <a:r>
              <a:rPr lang="de-DE" sz="24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de-DE" sz="24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Das Bild </a:t>
            </a:r>
            <a:r>
              <a:rPr lang="de-DE" sz="2400" dirty="0" smtClean="0"/>
              <a:t>[</a:t>
            </a:r>
            <a:r>
              <a:rPr lang="de-DE" sz="24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...</a:t>
            </a:r>
            <a:r>
              <a:rPr lang="de-DE" sz="2400" dirty="0" smtClean="0"/>
              <a:t>]</a:t>
            </a:r>
            <a:r>
              <a:rPr lang="de-DE" sz="2400" dirty="0" smtClean="0">
                <a:solidFill>
                  <a:schemeClr val="dk1"/>
                </a:solidFill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gab dem Ganzen die Einheitlichkeit des Ausdruckes.“</a:t>
            </a:r>
            <a:endParaRPr sz="2400" dirty="0"/>
          </a:p>
        </p:txBody>
      </p:sp>
      <p:sp>
        <p:nvSpPr>
          <p:cNvPr id="107" name="Shape 107"/>
          <p:cNvSpPr txBox="1"/>
          <p:nvPr/>
        </p:nvSpPr>
        <p:spPr>
          <a:xfrm>
            <a:off x="4383125" y="6355625"/>
            <a:ext cx="4525199" cy="19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200">
              <a:solidFill>
                <a:schemeClr val="lt1"/>
              </a:solidFill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852700" y="3496901"/>
            <a:ext cx="4733400" cy="2616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buSzPct val="100000"/>
              <a:buFont typeface="Times New Roman"/>
              <a:buChar char="●"/>
            </a:pPr>
            <a:r>
              <a:rPr lang="hu-HU" sz="2400" dirty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Karl IV. </a:t>
            </a:r>
            <a:r>
              <a:rPr lang="hu-HU" sz="2400" dirty="0" err="1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zeigte</a:t>
            </a:r>
            <a:r>
              <a:rPr lang="hu-HU" sz="2400" dirty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de-DE" sz="2400" dirty="0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„</a:t>
            </a:r>
            <a:r>
              <a:rPr lang="hu-HU" sz="2400" dirty="0" err="1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tiefste</a:t>
            </a:r>
            <a:r>
              <a:rPr lang="hu-HU" sz="2400" dirty="0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dirty="0" err="1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Verinnerlichung</a:t>
            </a:r>
            <a:r>
              <a:rPr lang="de-DE" sz="2400" dirty="0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“.</a:t>
            </a:r>
            <a:endParaRPr lang="hu-HU" sz="2400" dirty="0">
              <a:latin typeface="Galdeano" panose="020B0604020202020204" charset="0"/>
              <a:ea typeface="Times New Roman"/>
              <a:cs typeface="Times New Roman"/>
              <a:sym typeface="Times New Roman"/>
            </a:endParaRPr>
          </a:p>
          <a:p>
            <a:pPr marL="457200" lvl="0" indent="-381000">
              <a:spcBef>
                <a:spcPts val="600"/>
              </a:spcBef>
              <a:buSzPct val="100000"/>
              <a:buFont typeface="Times New Roman"/>
              <a:buChar char="●"/>
            </a:pPr>
            <a:r>
              <a:rPr lang="de-DE" sz="2400" dirty="0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Seine </a:t>
            </a:r>
            <a:r>
              <a:rPr lang="hu-HU" sz="2400" dirty="0" err="1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Erscheinung</a:t>
            </a:r>
            <a:r>
              <a:rPr lang="hu-HU" sz="2400" dirty="0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b</a:t>
            </a:r>
            <a:r>
              <a:rPr lang="de-DE" sz="2400" dirty="0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o</a:t>
            </a:r>
            <a:r>
              <a:rPr lang="hu-HU" sz="2400" dirty="0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t </a:t>
            </a:r>
            <a:r>
              <a:rPr lang="de-DE" sz="2400" dirty="0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„</a:t>
            </a:r>
            <a:r>
              <a:rPr lang="hu-HU" sz="2400" dirty="0" err="1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das</a:t>
            </a:r>
            <a:r>
              <a:rPr lang="hu-HU" sz="2400" dirty="0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dirty="0" err="1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Bild</a:t>
            </a:r>
            <a:r>
              <a:rPr lang="hu-HU" sz="2400" dirty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dirty="0" err="1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aufrichtiger</a:t>
            </a:r>
            <a:r>
              <a:rPr lang="hu-HU" sz="2400" dirty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400" dirty="0" err="1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Innigkeit</a:t>
            </a:r>
            <a:r>
              <a:rPr lang="de-DE" sz="2400" dirty="0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“.</a:t>
            </a:r>
            <a:endParaRPr lang="hu-HU" sz="2400" dirty="0">
              <a:latin typeface="Galdeano" panose="020B060402020202020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3137" y="3496900"/>
            <a:ext cx="2525174" cy="2998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1" name="Shape 111"/>
          <p:cNvSpPr txBox="1"/>
          <p:nvPr/>
        </p:nvSpPr>
        <p:spPr>
          <a:xfrm>
            <a:off x="4797399" y="6413763"/>
            <a:ext cx="3947887" cy="162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hu-HU" sz="1200" dirty="0">
                <a:solidFill>
                  <a:schemeClr val="bg1"/>
                </a:solidFill>
                <a:latin typeface="Galdeano" panose="020B0604020202020204" charset="0"/>
              </a:rPr>
              <a:t>http://keptar.oszk.hu/html/kepoldal/index.phtml?id=62095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520950" y="242888"/>
            <a:ext cx="8102100" cy="76901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u-HU" dirty="0" err="1" smtClean="0"/>
              <a:t>Das</a:t>
            </a:r>
            <a:r>
              <a:rPr lang="hu-HU" dirty="0" smtClean="0"/>
              <a:t> </a:t>
            </a:r>
            <a:r>
              <a:rPr lang="hu-HU" dirty="0" err="1"/>
              <a:t>Königspaar</a:t>
            </a:r>
            <a:r>
              <a:rPr lang="hu-HU" dirty="0"/>
              <a:t> mit </a:t>
            </a:r>
            <a:r>
              <a:rPr lang="hu-HU" dirty="0" err="1"/>
              <a:t>Kronprinz</a:t>
            </a:r>
            <a:r>
              <a:rPr lang="hu-HU" dirty="0"/>
              <a:t> Otto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4625" y="1111913"/>
            <a:ext cx="3754750" cy="5457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1" name="Shape 121"/>
          <p:cNvSpPr txBox="1"/>
          <p:nvPr/>
        </p:nvSpPr>
        <p:spPr>
          <a:xfrm>
            <a:off x="2621075" y="6114988"/>
            <a:ext cx="3828300" cy="45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hu-HU" sz="1200" dirty="0">
                <a:solidFill>
                  <a:schemeClr val="lt1"/>
                </a:solidFill>
                <a:latin typeface="Galdeano" panose="020B0604020202020204" charset="0"/>
              </a:rPr>
              <a:t>http://bparchiv.hu/data/gallery/images/IVKAROLY.jpg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90000"/>
          </a:blip>
          <a:stretch>
            <a:fillRect l="-6998" r="-6999"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628650" y="353325"/>
            <a:ext cx="5839499" cy="630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hu-HU" sz="44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Der Dreifaltigkeitsplatz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28650" y="1178236"/>
            <a:ext cx="6043613" cy="2996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9234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-HU" sz="2600" dirty="0" err="1"/>
              <a:t>Vor</a:t>
            </a:r>
            <a:r>
              <a:rPr lang="hu-HU" sz="2600" dirty="0"/>
              <a:t> der </a:t>
            </a:r>
            <a:r>
              <a:rPr lang="hu-HU" sz="2600" dirty="0" err="1"/>
              <a:t>Matthiaskirche</a:t>
            </a:r>
            <a:endParaRPr lang="hu-HU" sz="2600" dirty="0"/>
          </a:p>
          <a:p>
            <a:pPr marL="228600" marR="0" lvl="0" indent="-229234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Auf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dem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Platz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wurde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eine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Tribune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gebaut</a:t>
            </a:r>
            <a:endParaRPr lang="hu-HU" sz="2600" b="0" i="0" u="none" strike="noStrike" cap="none" baseline="0" dirty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228600" marR="0" lvl="0" indent="-229234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Dreifaltigkeitsstatue</a:t>
            </a:r>
            <a:endParaRPr lang="hu-HU" sz="2600" b="0" i="0" u="none" strike="noStrike" cap="none" baseline="0" dirty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685800" marR="0" lvl="1" indent="-25273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Am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Fuße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wurde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eine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endParaRPr lang="hu-HU" sz="2600" b="0" i="0" u="none" strike="noStrike" cap="none" baseline="0" dirty="0" smtClean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62865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hu-HU" sz="260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Schwurestrade</a:t>
            </a:r>
            <a:r>
              <a:rPr lang="hu-HU" sz="26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60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errichtet</a:t>
            </a:r>
            <a:endParaRPr lang="hu-HU" sz="2600" dirty="0"/>
          </a:p>
          <a:p>
            <a:pPr marL="0" marR="0" lvl="1" indent="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None/>
            </a:pPr>
            <a:r>
              <a:rPr lang="hu-HU" sz="140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Vgl</a:t>
            </a:r>
            <a:r>
              <a:rPr lang="hu-HU" sz="14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. </a:t>
            </a:r>
            <a:r>
              <a:rPr lang="hu-HU" sz="140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Pester</a:t>
            </a:r>
            <a:r>
              <a:rPr lang="hu-HU" sz="14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14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Lloyd</a:t>
            </a:r>
            <a:r>
              <a:rPr lang="de-DE" sz="14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,</a:t>
            </a:r>
            <a:r>
              <a:rPr lang="hu-HU" sz="14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140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Morgenblatt</a:t>
            </a:r>
            <a:r>
              <a:rPr lang="hu-HU" sz="1400" dirty="0" smtClean="0"/>
              <a:t>, 15. </a:t>
            </a:r>
            <a:r>
              <a:rPr lang="hu-HU" sz="1400" dirty="0" err="1" smtClean="0"/>
              <a:t>Dezember</a:t>
            </a:r>
            <a:r>
              <a:rPr lang="hu-HU" sz="1400" dirty="0" smtClean="0"/>
              <a:t> </a:t>
            </a:r>
            <a:r>
              <a:rPr lang="hu-HU" sz="1400" dirty="0" smtClean="0"/>
              <a:t>1916</a:t>
            </a:r>
            <a:r>
              <a:rPr lang="de-DE" sz="1400" dirty="0" smtClean="0"/>
              <a:t>,</a:t>
            </a:r>
            <a:r>
              <a:rPr lang="hu-HU" sz="1400" dirty="0" smtClean="0"/>
              <a:t> </a:t>
            </a:r>
            <a:r>
              <a:rPr lang="hu-HU" sz="1400" dirty="0" smtClean="0"/>
              <a:t>S. </a:t>
            </a:r>
            <a:r>
              <a:rPr lang="hu-HU" sz="1400" dirty="0" smtClean="0"/>
              <a:t>5</a:t>
            </a:r>
            <a:endParaRPr lang="hu-HU" sz="1400" b="0" i="0" u="none" strike="noStrike" cap="none" baseline="0" dirty="0" smtClean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6265" y="2257425"/>
            <a:ext cx="3121959" cy="4249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9" name="Shape 129"/>
          <p:cNvSpPr txBox="1"/>
          <p:nvPr/>
        </p:nvSpPr>
        <p:spPr>
          <a:xfrm>
            <a:off x="5511291" y="6045351"/>
            <a:ext cx="29867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u-HU" sz="1200" b="0" i="0" u="none" strike="noStrike" cap="none" baseline="0" dirty="0" err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Fortepan</a:t>
            </a:r>
            <a:r>
              <a:rPr lang="hu-HU" sz="1200" b="0" i="0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/ Budapest Főváros Levéltára. Levéltári jelzet: HU.BFL.XV.19.d.1.08.053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5">
            <a:alphaModFix/>
          </a:blip>
          <a:srcRect l="-354" t="19134" b="3809"/>
          <a:stretch/>
        </p:blipFill>
        <p:spPr>
          <a:xfrm>
            <a:off x="635349" y="4174850"/>
            <a:ext cx="4427400" cy="233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1" name="Shape 131"/>
          <p:cNvSpPr txBox="1"/>
          <p:nvPr/>
        </p:nvSpPr>
        <p:spPr>
          <a:xfrm>
            <a:off x="628650" y="6230151"/>
            <a:ext cx="4427400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u-HU" sz="1200" b="0" i="0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http://www.fortepan.hu/_photo/download/fortepan_59067.jpg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90000"/>
          </a:blip>
          <a:stretch>
            <a:fillRect l="-6998" r="-6999"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793360" y="676043"/>
            <a:ext cx="3573585" cy="12975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hu-HU" sz="44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Der Schwur </a:t>
            </a:r>
            <a:br>
              <a:rPr lang="hu-HU" sz="44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</a:br>
            <a:r>
              <a:rPr lang="hu-HU" sz="44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des Königs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554214" y="2232210"/>
            <a:ext cx="3842972" cy="1072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-HU" sz="26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Auf de</a:t>
            </a:r>
            <a:r>
              <a:rPr lang="hu-HU" sz="2600"/>
              <a:t>r</a:t>
            </a:r>
            <a:r>
              <a:rPr lang="hu-HU" sz="26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Schwurestrade vor der Statue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4742857" y="3563817"/>
            <a:ext cx="3930495" cy="2613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ct val="25000"/>
              <a:buNone/>
            </a:pPr>
            <a:r>
              <a:rPr lang="hu-HU" sz="26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„</a:t>
            </a:r>
            <a:r>
              <a:rPr lang="de-DE" sz="2400" dirty="0" smtClean="0"/>
              <a:t>Und</a:t>
            </a:r>
            <a:r>
              <a:rPr lang="de-DE" sz="2400" dirty="0" smtClean="0">
                <a:latin typeface="Galdeano" panose="020B060402020202020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26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der 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König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spricht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, mit </a:t>
            </a:r>
            <a:r>
              <a:rPr lang="hu-HU" sz="260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tiefe</a:t>
            </a:r>
            <a:r>
              <a:rPr lang="de-DE" sz="26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m Ernst</a:t>
            </a:r>
            <a:r>
              <a:rPr lang="hu-HU" sz="26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, 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mit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klarer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,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fester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Stimme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sagt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er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Wort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für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Wort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die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lange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Eidesformel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nach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,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die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der </a:t>
            </a:r>
            <a:r>
              <a:rPr lang="hu-HU" sz="260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Fürs</a:t>
            </a:r>
            <a:r>
              <a:rPr lang="de-DE" sz="26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t</a:t>
            </a:r>
            <a:r>
              <a:rPr lang="hu-HU" sz="260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primas</a:t>
            </a:r>
            <a:r>
              <a:rPr lang="hu-HU" sz="26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de-DE" sz="26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ihm vorliest.“</a:t>
            </a: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hu-HU" sz="1400" b="0" i="0" u="none" strike="noStrike" cap="none" baseline="0" dirty="0" err="1" smtClean="0">
                <a:solidFill>
                  <a:schemeClr val="dk1"/>
                </a:solidFill>
                <a:sym typeface="Galdeano"/>
              </a:rPr>
              <a:t>Pester</a:t>
            </a:r>
            <a:r>
              <a:rPr lang="hu-HU" sz="1400" b="0" i="0" u="none" strike="noStrike" cap="none" baseline="0" dirty="0" smtClean="0">
                <a:solidFill>
                  <a:schemeClr val="dk1"/>
                </a:solidFill>
                <a:sym typeface="Galdeano"/>
              </a:rPr>
              <a:t> Lloyd</a:t>
            </a:r>
            <a:r>
              <a:rPr lang="de-DE" sz="1400" b="0" i="0" u="none" strike="noStrike" cap="none" baseline="0" dirty="0" smtClean="0">
                <a:solidFill>
                  <a:schemeClr val="dk1"/>
                </a:solidFill>
                <a:sym typeface="Galdeano"/>
              </a:rPr>
              <a:t>,</a:t>
            </a:r>
            <a:r>
              <a:rPr lang="hu-HU" sz="1400" b="0" i="0" u="none" strike="noStrike" cap="none" baseline="0" dirty="0" smtClean="0">
                <a:solidFill>
                  <a:schemeClr val="dk1"/>
                </a:solidFill>
                <a:sym typeface="Galdeano"/>
              </a:rPr>
              <a:t> </a:t>
            </a:r>
            <a:r>
              <a:rPr lang="hu-HU" sz="1400" dirty="0" err="1" smtClean="0"/>
              <a:t>Abend</a:t>
            </a:r>
            <a:r>
              <a:rPr lang="hu-HU" sz="1400" b="0" i="0" u="none" strike="noStrike" cap="none" baseline="0" dirty="0" err="1" smtClean="0">
                <a:solidFill>
                  <a:schemeClr val="dk1"/>
                </a:solidFill>
                <a:sym typeface="Galdeano"/>
              </a:rPr>
              <a:t>blatt</a:t>
            </a:r>
            <a:r>
              <a:rPr lang="hu-HU" sz="1400" b="0" i="0" u="none" strike="noStrike" cap="none" baseline="0" dirty="0">
                <a:solidFill>
                  <a:schemeClr val="dk1"/>
                </a:solidFill>
                <a:sym typeface="Galdeano"/>
              </a:rPr>
              <a:t>, 30. </a:t>
            </a:r>
            <a:r>
              <a:rPr lang="hu-HU" sz="1400" b="0" i="0" u="none" strike="noStrike" cap="none" baseline="0" dirty="0" err="1">
                <a:solidFill>
                  <a:schemeClr val="dk1"/>
                </a:solidFill>
                <a:sym typeface="Galdeano"/>
              </a:rPr>
              <a:t>Dez</a:t>
            </a:r>
            <a:r>
              <a:rPr lang="hu-HU" sz="1400" b="0" i="0" u="none" strike="noStrike" cap="none" baseline="0" dirty="0">
                <a:solidFill>
                  <a:schemeClr val="dk1"/>
                </a:solidFill>
                <a:sym typeface="Galdeano"/>
              </a:rPr>
              <a:t>. </a:t>
            </a:r>
            <a:r>
              <a:rPr lang="hu-HU" sz="1400" b="0" i="0" u="none" strike="noStrike" cap="none" baseline="0" dirty="0" smtClean="0">
                <a:solidFill>
                  <a:schemeClr val="dk1"/>
                </a:solidFill>
                <a:sym typeface="Galdeano"/>
              </a:rPr>
              <a:t>1916, </a:t>
            </a:r>
            <a:r>
              <a:rPr lang="hu-HU" sz="1400" b="0" i="0" u="none" strike="noStrike" cap="none" baseline="0" dirty="0">
                <a:solidFill>
                  <a:schemeClr val="dk1"/>
                </a:solidFill>
                <a:sym typeface="Galdeano"/>
              </a:rPr>
              <a:t>S. </a:t>
            </a:r>
            <a:r>
              <a:rPr lang="hu-HU" sz="1400" b="0" i="0" u="none" strike="noStrike" cap="none" baseline="0" dirty="0" smtClean="0">
                <a:solidFill>
                  <a:schemeClr val="dk1"/>
                </a:solidFill>
                <a:sym typeface="Galdeano"/>
              </a:rPr>
              <a:t>6</a:t>
            </a:r>
            <a:endParaRPr lang="hu-HU" sz="1400" b="0" i="0" u="none" strike="noStrike" cap="none" baseline="0" dirty="0">
              <a:solidFill>
                <a:schemeClr val="dk1"/>
              </a:solidFill>
              <a:sym typeface="Galdeano"/>
            </a:endParaRPr>
          </a:p>
          <a:p>
            <a:pPr marL="228600" marR="0" lvl="0" indent="-5080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8423" y="676043"/>
            <a:ext cx="3870401" cy="2460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0" name="Shape 140"/>
          <p:cNvSpPr txBox="1"/>
          <p:nvPr/>
        </p:nvSpPr>
        <p:spPr>
          <a:xfrm>
            <a:off x="4668423" y="2859855"/>
            <a:ext cx="4356846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u-HU"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http://bparchiv.hu/data/gallery/images/IVKAROLY22.jpg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4214" y="3563817"/>
            <a:ext cx="4114208" cy="2699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2" name="Shape 142"/>
          <p:cNvSpPr txBox="1"/>
          <p:nvPr/>
        </p:nvSpPr>
        <p:spPr>
          <a:xfrm>
            <a:off x="628650" y="5774400"/>
            <a:ext cx="3902999" cy="40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u-HU"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http://magyarsvejk.blog.hu/2011/07/05/extra_az_utolso_koronazas_magyarorszagon_1916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90000"/>
          </a:blip>
          <a:stretch>
            <a:fillRect l="-6998" r="-6999"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89268" y="691117"/>
            <a:ext cx="7994843" cy="8293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-HU" sz="2600" dirty="0"/>
              <a:t>D</a:t>
            </a:r>
            <a:r>
              <a:rPr lang="hu-HU" sz="26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ie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ungarische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Hymne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ertönte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389268" y="1403498"/>
            <a:ext cx="3654210" cy="3548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0">
              <a:spcBef>
                <a:spcPts val="0"/>
              </a:spcBef>
              <a:buSzPct val="100000"/>
            </a:pPr>
            <a:r>
              <a:rPr lang="hu-HU" sz="2600" dirty="0" err="1"/>
              <a:t>Rufe</a:t>
            </a:r>
            <a:r>
              <a:rPr lang="hu-HU" sz="2600" dirty="0"/>
              <a:t> </a:t>
            </a:r>
            <a:r>
              <a:rPr lang="hu-HU" sz="2600" dirty="0" err="1"/>
              <a:t>vom</a:t>
            </a:r>
            <a:r>
              <a:rPr lang="hu-HU" sz="2600" dirty="0"/>
              <a:t> </a:t>
            </a:r>
            <a:r>
              <a:rPr lang="hu-HU" sz="2600" dirty="0" err="1" smtClean="0"/>
              <a:t>Volk</a:t>
            </a:r>
            <a:r>
              <a:rPr lang="de-DE" sz="2600" dirty="0" smtClean="0"/>
              <a:t>: </a:t>
            </a:r>
            <a:r>
              <a:rPr lang="hu-HU" sz="2600" dirty="0" smtClean="0"/>
              <a:t>„</a:t>
            </a:r>
            <a:r>
              <a:rPr lang="hu-HU" sz="26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Éljen 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 magyar </a:t>
            </a:r>
            <a:r>
              <a:rPr lang="de-DE" sz="260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király</a:t>
            </a:r>
            <a:r>
              <a:rPr lang="de-DE" sz="2600" dirty="0"/>
              <a:t>!</a:t>
            </a:r>
            <a:r>
              <a:rPr lang="de-DE" sz="2600" dirty="0" smtClean="0"/>
              <a:t>“</a:t>
            </a:r>
            <a:r>
              <a:rPr lang="hu-HU" sz="26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(Es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lebe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der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ungarische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Köni</a:t>
            </a:r>
            <a:r>
              <a:rPr lang="hu-HU" sz="2600" dirty="0"/>
              <a:t>g</a:t>
            </a:r>
            <a:r>
              <a:rPr lang="hu-HU" sz="2600" dirty="0" smtClean="0"/>
              <a:t>!)</a:t>
            </a:r>
            <a:endParaRPr lang="hu-HU" sz="2600" b="0" i="0" u="none" strike="noStrike" cap="none" baseline="0" dirty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-HU" sz="2600" dirty="0"/>
              <a:t>M</a:t>
            </a:r>
            <a:r>
              <a:rPr lang="hu-HU" sz="26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it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seinem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Pferd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ritt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der König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in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die </a:t>
            </a: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Richtung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der </a:t>
            </a:r>
            <a:r>
              <a:rPr lang="hu-HU" sz="260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Burg</a:t>
            </a:r>
            <a:endParaRPr lang="hu-HU" sz="2600" b="0" i="0" u="none" strike="noStrike" cap="none" baseline="0" dirty="0" smtClean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lvl="0" indent="0">
              <a:lnSpc>
                <a:spcPct val="100000"/>
              </a:lnSpc>
              <a:buSzPct val="100000"/>
              <a:buNone/>
            </a:pPr>
            <a:r>
              <a:rPr lang="hu-HU" sz="1400" dirty="0" err="1" smtClean="0"/>
              <a:t>Vgl</a:t>
            </a:r>
            <a:r>
              <a:rPr lang="hu-HU" sz="1400" dirty="0" smtClean="0"/>
              <a:t>. </a:t>
            </a:r>
            <a:r>
              <a:rPr lang="hu-HU" sz="1400" dirty="0" err="1"/>
              <a:t>Pester</a:t>
            </a:r>
            <a:r>
              <a:rPr lang="hu-HU" sz="1400" dirty="0"/>
              <a:t> </a:t>
            </a:r>
            <a:r>
              <a:rPr lang="hu-HU" sz="1400" dirty="0" smtClean="0"/>
              <a:t>Lloyd</a:t>
            </a:r>
            <a:r>
              <a:rPr lang="de-DE" sz="1400" dirty="0" smtClean="0"/>
              <a:t>,</a:t>
            </a:r>
            <a:r>
              <a:rPr lang="hu-HU" sz="1400" dirty="0" smtClean="0"/>
              <a:t> </a:t>
            </a:r>
            <a:r>
              <a:rPr lang="hu-HU" sz="1400" dirty="0" err="1"/>
              <a:t>Abendblatt</a:t>
            </a:r>
            <a:r>
              <a:rPr lang="hu-HU" sz="1400" dirty="0"/>
              <a:t>, 30. </a:t>
            </a:r>
            <a:r>
              <a:rPr lang="hu-HU" sz="1400" dirty="0" err="1"/>
              <a:t>Dez</a:t>
            </a:r>
            <a:r>
              <a:rPr lang="hu-HU" sz="1400" dirty="0"/>
              <a:t>. </a:t>
            </a:r>
            <a:r>
              <a:rPr lang="hu-HU" sz="1400" dirty="0" smtClean="0"/>
              <a:t>1916, </a:t>
            </a:r>
            <a:r>
              <a:rPr lang="hu-HU" sz="1400" dirty="0"/>
              <a:t>S. 6</a:t>
            </a:r>
            <a:endParaRPr lang="hu-HU" sz="1400" b="0" i="0" u="none" strike="noStrike" cap="none" baseline="0" dirty="0">
              <a:solidFill>
                <a:schemeClr val="dk1"/>
              </a:solidFill>
              <a:sym typeface="Galdeano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6238" y="1956636"/>
            <a:ext cx="4514439" cy="294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1" name="Shape 151"/>
          <p:cNvSpPr txBox="1"/>
          <p:nvPr/>
        </p:nvSpPr>
        <p:spPr>
          <a:xfrm>
            <a:off x="4186238" y="4624237"/>
            <a:ext cx="4292999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u-HU" sz="1200" b="0" i="0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http://bparchiv.hu/data/gallery/images/IVKAROLY18jpg.jpg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520507" y="5003287"/>
            <a:ext cx="8126099" cy="141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-HU" sz="26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Filmaufnahme</a:t>
            </a:r>
            <a:r>
              <a:rPr lang="hu-HU" sz="26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: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hu-HU" sz="2400" b="0" i="0" u="sng" strike="noStrike" cap="none" baseline="0" dirty="0">
                <a:solidFill>
                  <a:schemeClr val="hlink"/>
                </a:solidFill>
                <a:latin typeface="Galdeano"/>
                <a:ea typeface="Galdeano"/>
                <a:cs typeface="Galdeano"/>
                <a:sym typeface="Galdeano"/>
                <a:hlinkClick r:id="rId5"/>
              </a:rPr>
              <a:t>http://mandarchiv.hu/cikk/2895/Nagy_volt_ra_a_magyar_korona</a:t>
            </a:r>
            <a:r>
              <a:rPr lang="hu-HU" sz="24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40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(</a:t>
            </a:r>
            <a:r>
              <a:rPr lang="hu-HU" sz="240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letzter</a:t>
            </a:r>
            <a:r>
              <a:rPr lang="hu-HU" sz="240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40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Zugriff</a:t>
            </a:r>
            <a:r>
              <a:rPr lang="hu-HU" sz="240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  <a:r>
              <a:rPr lang="hu-HU" sz="240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28.11.2015)</a:t>
            </a:r>
            <a:endParaRPr lang="hu-HU" sz="2400" dirty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90000"/>
          </a:blip>
          <a:stretch>
            <a:fillRect l="-6998" r="-6999"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hu-HU" sz="54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Theaterprogramme</a:t>
            </a:r>
            <a:r>
              <a:rPr lang="hu-HU" sz="54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54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im</a:t>
            </a:r>
            <a:r>
              <a:rPr lang="hu-HU" sz="54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54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Zusammenhang</a:t>
            </a:r>
            <a:r>
              <a:rPr lang="hu-HU" sz="540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mit der </a:t>
            </a:r>
            <a:r>
              <a:rPr lang="hu-HU" sz="540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Krönungsfeier</a:t>
            </a:r>
            <a:endParaRPr lang="hu-HU" sz="5400" b="0" i="0" u="none" strike="noStrike" cap="none" baseline="0" dirty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90000"/>
          </a:blip>
          <a:stretch>
            <a:fillRect l="-6998" r="-6999"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233916" y="279456"/>
            <a:ext cx="6188149" cy="79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de-DE" sz="32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Festvorstellung im </a:t>
            </a:r>
            <a:r>
              <a:rPr lang="hu-HU" sz="320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Nationaltheat</a:t>
            </a:r>
            <a:r>
              <a:rPr lang="de-DE" sz="320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er</a:t>
            </a:r>
            <a:endParaRPr lang="hu-HU" sz="3200" b="0" i="0" u="none" strike="noStrike" cap="none" baseline="0" dirty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85775" y="1076250"/>
            <a:ext cx="6294723" cy="262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- </a:t>
            </a:r>
            <a:r>
              <a:rPr lang="hu-HU" sz="238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Ein</a:t>
            </a: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38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Stück</a:t>
            </a:r>
            <a:r>
              <a:rPr lang="hu-HU" sz="238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38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wurde</a:t>
            </a: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38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zu</a:t>
            </a:r>
            <a:r>
              <a:rPr lang="hu-HU" sz="2380" dirty="0" err="1" smtClean="0"/>
              <a:t>m</a:t>
            </a: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38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Anlass</a:t>
            </a:r>
            <a:r>
              <a:rPr lang="hu-HU" sz="238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38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geschrieben</a:t>
            </a:r>
            <a:r>
              <a:rPr lang="hu-HU" sz="238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/>
            </a:r>
            <a:b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</a:b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	(</a:t>
            </a:r>
            <a:r>
              <a:rPr lang="hu-HU" sz="2380" b="0" i="0" u="none" strike="noStrike" cap="none" baseline="0" dirty="0" err="1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Festspiel</a:t>
            </a:r>
            <a:r>
              <a:rPr lang="hu-HU" sz="2380" b="0" i="0" u="none" strike="noStrike" cap="none" baseline="0" dirty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von Franz Herczeg)	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hu-HU" sz="2380" dirty="0" smtClean="0"/>
              <a:t>- </a:t>
            </a:r>
            <a:r>
              <a:rPr lang="de-DE" sz="2380" dirty="0"/>
              <a:t>i</a:t>
            </a:r>
            <a:r>
              <a:rPr lang="de-DE" sz="2380" dirty="0" smtClean="0"/>
              <a:t>nhaltliche Akzente</a:t>
            </a:r>
            <a:r>
              <a:rPr lang="hu-HU" sz="2380" dirty="0" smtClean="0"/>
              <a:t>:</a:t>
            </a:r>
            <a:br>
              <a:rPr lang="hu-HU" sz="2380" dirty="0" smtClean="0"/>
            </a:br>
            <a:r>
              <a:rPr lang="hu-HU" sz="2380" dirty="0" smtClean="0"/>
              <a:t>   Karl </a:t>
            </a:r>
            <a:r>
              <a:rPr lang="hu-HU" sz="2380" dirty="0" err="1" smtClean="0"/>
              <a:t>ist</a:t>
            </a:r>
            <a:r>
              <a:rPr lang="hu-HU" sz="2380" dirty="0" smtClean="0"/>
              <a:t> </a:t>
            </a:r>
            <a:r>
              <a:rPr lang="hu-HU" sz="2380" dirty="0" err="1" smtClean="0"/>
              <a:t>so</a:t>
            </a:r>
            <a:r>
              <a:rPr lang="hu-HU" sz="2380" dirty="0" smtClean="0"/>
              <a:t> </a:t>
            </a:r>
            <a:r>
              <a:rPr lang="de-DE" sz="2380" dirty="0" smtClean="0"/>
              <a:t>„</a:t>
            </a:r>
            <a:r>
              <a:rPr lang="hu-HU" sz="238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weise</a:t>
            </a: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38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wie</a:t>
            </a: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38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Ste</a:t>
            </a:r>
            <a:r>
              <a:rPr lang="de-DE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f</a:t>
            </a: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an</a:t>
            </a:r>
            <a:r>
              <a:rPr lang="de-DE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“</a:t>
            </a: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,</a:t>
            </a:r>
            <a:b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</a:b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		       </a:t>
            </a:r>
            <a:r>
              <a:rPr lang="hu-HU" sz="2380" b="0" i="0" u="none" strike="noStrike" cap="none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 </a:t>
            </a: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de-DE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„</a:t>
            </a:r>
            <a:r>
              <a:rPr lang="hu-HU" sz="238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gerecht</a:t>
            </a:r>
            <a:r>
              <a:rPr lang="de-DE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“</a:t>
            </a: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38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wie</a:t>
            </a: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Matthias,</a:t>
            </a:r>
            <a:b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</a:b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		          </a:t>
            </a:r>
            <a:r>
              <a:rPr lang="de-DE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„</a:t>
            </a:r>
            <a:r>
              <a:rPr lang="hu-HU" sz="238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voll</a:t>
            </a: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38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Liebe</a:t>
            </a: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38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wie</a:t>
            </a: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Maria</a:t>
            </a:r>
            <a:r>
              <a:rPr lang="hu-HU" sz="2380" b="0" i="0" u="none" strike="noStrike" cap="none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38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Theresia</a:t>
            </a:r>
            <a:r>
              <a:rPr lang="de-DE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“</a:t>
            </a: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/>
            </a:r>
            <a:b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</a:b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  </a:t>
            </a:r>
            <a:r>
              <a:rPr lang="hu-HU" sz="2380" dirty="0" smtClean="0"/>
              <a:t>Karl </a:t>
            </a:r>
            <a:r>
              <a:rPr lang="hu-HU" sz="238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wird</a:t>
            </a: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de-DE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„</a:t>
            </a:r>
            <a:r>
              <a:rPr lang="hu-HU" sz="238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so</a:t>
            </a: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38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lange</a:t>
            </a: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38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regieren</a:t>
            </a:r>
            <a:r>
              <a:rPr lang="de-DE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“</a:t>
            </a:r>
            <a:r>
              <a:rPr lang="hu-HU" sz="2380" b="0" i="0" u="none" strike="noStrike" cap="none" baseline="0" dirty="0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hu-HU" sz="2380" b="0" i="0" u="none" strike="noStrike" cap="none" baseline="0" dirty="0" err="1" smtClean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wie</a:t>
            </a:r>
            <a:r>
              <a:rPr lang="hu-HU" sz="2380" dirty="0" smtClean="0"/>
              <a:t> Franz </a:t>
            </a:r>
            <a:r>
              <a:rPr lang="hu-HU" sz="2380" dirty="0" err="1" smtClean="0"/>
              <a:t>Jose</a:t>
            </a:r>
            <a:r>
              <a:rPr lang="de-DE" sz="2380" dirty="0" err="1" smtClean="0"/>
              <a:t>ph</a:t>
            </a:r>
            <a:endParaRPr lang="hu-HU" sz="2380" dirty="0" smtClean="0"/>
          </a:p>
          <a:p>
            <a:pPr marL="0" lvl="0" indent="0" algn="r" rt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hu-HU" sz="1400" dirty="0" err="1" smtClean="0"/>
              <a:t>Pester</a:t>
            </a:r>
            <a:r>
              <a:rPr lang="hu-HU" sz="1400" dirty="0" smtClean="0"/>
              <a:t> Lloyd</a:t>
            </a:r>
            <a:r>
              <a:rPr lang="de-DE" sz="1400" dirty="0" smtClean="0"/>
              <a:t>,</a:t>
            </a:r>
            <a:r>
              <a:rPr lang="hu-HU" sz="1400" dirty="0" smtClean="0"/>
              <a:t> </a:t>
            </a:r>
            <a:r>
              <a:rPr lang="hu-HU" sz="1400" dirty="0" err="1"/>
              <a:t>Morgenblatt</a:t>
            </a:r>
            <a:r>
              <a:rPr lang="hu-HU" sz="1400" dirty="0"/>
              <a:t>, 31. </a:t>
            </a:r>
            <a:r>
              <a:rPr lang="hu-HU" sz="1400" dirty="0" err="1"/>
              <a:t>Dez</a:t>
            </a:r>
            <a:r>
              <a:rPr lang="hu-HU" sz="1400" dirty="0"/>
              <a:t>. </a:t>
            </a:r>
            <a:r>
              <a:rPr lang="hu-HU" sz="1400" dirty="0" smtClean="0"/>
              <a:t>1916, </a:t>
            </a:r>
            <a:r>
              <a:rPr lang="hu-HU" sz="1400" dirty="0"/>
              <a:t>S. </a:t>
            </a:r>
            <a:r>
              <a:rPr lang="hu-HU" sz="1400" dirty="0" smtClean="0"/>
              <a:t>4</a:t>
            </a:r>
            <a:endParaRPr lang="hu-HU" sz="1400"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380" dirty="0"/>
          </a:p>
          <a:p>
            <a:pPr marL="228600" marR="0" lvl="0" indent="-7747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380" b="0" i="0" u="none" strike="noStrike" cap="none" baseline="0" dirty="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 t="1951" r="2726" b="11268"/>
          <a:stretch/>
        </p:blipFill>
        <p:spPr>
          <a:xfrm>
            <a:off x="6696571" y="310720"/>
            <a:ext cx="1980844" cy="2820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7" name="Shape 167"/>
          <p:cNvPicPr preferRelativeResize="0"/>
          <p:nvPr/>
        </p:nvPicPr>
        <p:blipFill rotWithShape="1">
          <a:blip r:embed="rId5">
            <a:alphaModFix/>
          </a:blip>
          <a:srcRect t="6727" r="2982" b="8236"/>
          <a:stretch/>
        </p:blipFill>
        <p:spPr>
          <a:xfrm>
            <a:off x="6657510" y="3683503"/>
            <a:ext cx="2019900" cy="2646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8" name="Shape 168"/>
          <p:cNvPicPr preferRelativeResize="0"/>
          <p:nvPr/>
        </p:nvPicPr>
        <p:blipFill rotWithShape="1">
          <a:blip r:embed="rId6">
            <a:alphaModFix/>
          </a:blip>
          <a:srcRect r="1411" b="9262"/>
          <a:stretch/>
        </p:blipFill>
        <p:spPr>
          <a:xfrm>
            <a:off x="3824557" y="4185401"/>
            <a:ext cx="1973999" cy="214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9" name="Shape 169"/>
          <p:cNvPicPr preferRelativeResize="0"/>
          <p:nvPr/>
        </p:nvPicPr>
        <p:blipFill rotWithShape="1">
          <a:blip r:embed="rId7">
            <a:alphaModFix/>
          </a:blip>
          <a:srcRect r="3217" b="14128"/>
          <a:stretch/>
        </p:blipFill>
        <p:spPr>
          <a:xfrm>
            <a:off x="1175104" y="4124151"/>
            <a:ext cx="1925700" cy="2175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0" name="Shape 170"/>
          <p:cNvSpPr txBox="1"/>
          <p:nvPr/>
        </p:nvSpPr>
        <p:spPr>
          <a:xfrm>
            <a:off x="6780499" y="3131339"/>
            <a:ext cx="181299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u-HU" sz="14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Stephan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1246062" y="6329805"/>
            <a:ext cx="17838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u-HU" sz="14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Matthias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3883746" y="6329805"/>
            <a:ext cx="18554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u-HU" sz="135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Maria </a:t>
            </a:r>
            <a:r>
              <a:rPr lang="hu-HU" sz="14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Theresia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6593252" y="6329796"/>
            <a:ext cx="21485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hu-HU" sz="140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Franz</a:t>
            </a:r>
            <a:r>
              <a:rPr lang="hu-HU" sz="1350" b="0" i="0" u="none" strike="noStrike" cap="none" baseline="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Joseph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-té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348</Words>
  <Application>Microsoft Office PowerPoint</Application>
  <PresentationFormat>Diavetítés a képernyőre (4:3 oldalarány)</PresentationFormat>
  <Paragraphs>60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 Neue</vt:lpstr>
      <vt:lpstr>Galdeano</vt:lpstr>
      <vt:lpstr>Times New Roman</vt:lpstr>
      <vt:lpstr>Office Theme</vt:lpstr>
      <vt:lpstr>Das Burgviertel und die Krönungsfeier</vt:lpstr>
      <vt:lpstr>Das Inauguraldiplom (hitlevél)</vt:lpstr>
      <vt:lpstr>Die Krönung in der Matthiaskirche am 30. Dezember 1916</vt:lpstr>
      <vt:lpstr>Das Königspaar mit Kronprinz Otto</vt:lpstr>
      <vt:lpstr>Der Dreifaltigkeitsplatz</vt:lpstr>
      <vt:lpstr>Der Schwur  des Königs</vt:lpstr>
      <vt:lpstr>PowerPoint bemutató</vt:lpstr>
      <vt:lpstr>Theaterprogramme im Zusammenhang mit der Krönungsfeier</vt:lpstr>
      <vt:lpstr>Festvorstellung im Nationaltheater</vt:lpstr>
      <vt:lpstr>Opernhaus  Vgl. Pester Lloyd, Morgenblatt, 31. Dez. 1916, S.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Burgviertel und die Krönungsfeier</dc:title>
  <cp:lastModifiedBy>Media Markt Westend</cp:lastModifiedBy>
  <cp:revision>15</cp:revision>
  <dcterms:modified xsi:type="dcterms:W3CDTF">2015-12-06T10:25:32Z</dcterms:modified>
</cp:coreProperties>
</file>