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8" r:id="rId7"/>
    <p:sldId id="264" r:id="rId8"/>
    <p:sldId id="261" r:id="rId9"/>
    <p:sldId id="262" r:id="rId10"/>
    <p:sldId id="266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1068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834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56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80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554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12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18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529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212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805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222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88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CFEE7-64CA-4143-8D0B-55B704BBC2A8}" type="datetimeFigureOut">
              <a:rPr lang="de-DE" smtClean="0"/>
              <a:t>14.12.2015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3F9C3-DCF6-4E5E-9E2D-7E1723D6DF2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00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3380992" y="3942391"/>
            <a:ext cx="3257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>
                <a:latin typeface="Tw Cen MT Condensed Extra Bold" panose="020B0803020202020204" pitchFamily="34" charset="-18"/>
              </a:rPr>
              <a:t>im</a:t>
            </a:r>
            <a:r>
              <a:rPr lang="hu-HU" sz="3200" dirty="0" smtClean="0">
                <a:latin typeface="Tw Cen MT Condensed Extra Bold" panose="020B0803020202020204" pitchFamily="34" charset="-18"/>
              </a:rPr>
              <a:t> </a:t>
            </a:r>
            <a:r>
              <a:rPr lang="hu-HU" sz="3200" dirty="0" err="1">
                <a:latin typeface="Tw Cen MT Condensed Extra Bold" panose="020B0803020202020204" pitchFamily="34" charset="-18"/>
              </a:rPr>
              <a:t>E</a:t>
            </a:r>
            <a:r>
              <a:rPr lang="hu-HU" sz="3200" dirty="0" err="1" smtClean="0">
                <a:latin typeface="Tw Cen MT Condensed Extra Bold" panose="020B0803020202020204" pitchFamily="34" charset="-18"/>
              </a:rPr>
              <a:t>rsten</a:t>
            </a:r>
            <a:r>
              <a:rPr lang="hu-HU" sz="3200" dirty="0" smtClean="0">
                <a:latin typeface="Tw Cen MT Condensed Extra Bold" panose="020B0803020202020204" pitchFamily="34" charset="-18"/>
              </a:rPr>
              <a:t> </a:t>
            </a:r>
            <a:r>
              <a:rPr lang="hu-HU" sz="3200" dirty="0" err="1" smtClean="0">
                <a:latin typeface="Tw Cen MT Condensed Extra Bold" panose="020B0803020202020204" pitchFamily="34" charset="-18"/>
              </a:rPr>
              <a:t>Weltkrieg</a:t>
            </a:r>
            <a:endParaRPr lang="de-DE" sz="3200" dirty="0">
              <a:latin typeface="Tw Cen MT Condensed Extra Bold" panose="020B0803020202020204" pitchFamily="34" charset="-18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380992" y="5319801"/>
            <a:ext cx="31412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Tw Cen MT Condensed Extra Bold" panose="020B0803020202020204" pitchFamily="34" charset="-18"/>
              </a:rPr>
              <a:t>10. November 2015</a:t>
            </a:r>
            <a:br>
              <a:rPr lang="hu-HU" dirty="0" smtClean="0">
                <a:latin typeface="Tw Cen MT Condensed Extra Bold" panose="020B0803020202020204" pitchFamily="34" charset="-18"/>
              </a:rPr>
            </a:br>
            <a:r>
              <a:rPr lang="hu-HU" dirty="0" err="1" smtClean="0">
                <a:latin typeface="Tw Cen MT Condensed Extra Bold" panose="020B0803020202020204" pitchFamily="34" charset="-18"/>
              </a:rPr>
              <a:t>zum</a:t>
            </a:r>
            <a:r>
              <a:rPr lang="hu-HU" dirty="0" smtClean="0">
                <a:latin typeface="Tw Cen MT Condensed Extra Bold" panose="020B0803020202020204" pitchFamily="34" charset="-18"/>
              </a:rPr>
              <a:t> Projekt Budapest </a:t>
            </a:r>
            <a:r>
              <a:rPr lang="hu-HU" dirty="0" err="1" smtClean="0">
                <a:latin typeface="Tw Cen MT Condensed Extra Bold" panose="020B0803020202020204" pitchFamily="34" charset="-18"/>
              </a:rPr>
              <a:t>im</a:t>
            </a:r>
            <a:r>
              <a:rPr lang="hu-HU" dirty="0" smtClean="0">
                <a:latin typeface="Tw Cen MT Condensed Extra Bold" panose="020B0803020202020204" pitchFamily="34" charset="-18"/>
              </a:rPr>
              <a:t> </a:t>
            </a:r>
            <a:r>
              <a:rPr lang="hu-HU" dirty="0" err="1" smtClean="0">
                <a:latin typeface="Tw Cen MT Condensed Extra Bold" panose="020B0803020202020204" pitchFamily="34" charset="-18"/>
              </a:rPr>
              <a:t>Wandel</a:t>
            </a:r>
            <a:r>
              <a:rPr lang="hu-HU" dirty="0" smtClean="0">
                <a:latin typeface="Tw Cen MT Condensed Extra Bold" panose="020B0803020202020204" pitchFamily="34" charset="-18"/>
              </a:rPr>
              <a:t> </a:t>
            </a:r>
            <a:br>
              <a:rPr lang="hu-HU" dirty="0" smtClean="0">
                <a:latin typeface="Tw Cen MT Condensed Extra Bold" panose="020B0803020202020204" pitchFamily="34" charset="-18"/>
              </a:rPr>
            </a:br>
            <a:r>
              <a:rPr lang="hu-HU" dirty="0" smtClean="0">
                <a:latin typeface="Tw Cen MT Condensed Extra Bold" panose="020B0803020202020204" pitchFamily="34" charset="-18"/>
              </a:rPr>
              <a:t>(1916-1921)</a:t>
            </a:r>
            <a:endParaRPr lang="de-DE" dirty="0">
              <a:latin typeface="Tw Cen MT Condensed Extra Bold" panose="020B0803020202020204" pitchFamily="34" charset="-18"/>
            </a:endParaRPr>
          </a:p>
        </p:txBody>
      </p:sp>
      <p:sp>
        <p:nvSpPr>
          <p:cNvPr id="9" name="Alcím 2"/>
          <p:cNvSpPr>
            <a:spLocks noGrp="1"/>
          </p:cNvSpPr>
          <p:nvPr>
            <p:ph type="subTitle" idx="1"/>
          </p:nvPr>
        </p:nvSpPr>
        <p:spPr>
          <a:xfrm>
            <a:off x="3380992" y="652713"/>
            <a:ext cx="5653280" cy="395270"/>
          </a:xfrm>
        </p:spPr>
        <p:txBody>
          <a:bodyPr>
            <a:noAutofit/>
          </a:bodyPr>
          <a:lstStyle/>
          <a:p>
            <a:r>
              <a:rPr lang="hu-HU" sz="1800" dirty="0" err="1" smtClean="0">
                <a:latin typeface="Tw Cen MT Condensed Extra Bold" panose="020B0803020202020204" pitchFamily="34" charset="-18"/>
              </a:rPr>
              <a:t>Amer</a:t>
            </a:r>
            <a:r>
              <a:rPr lang="hu-HU" sz="1800" dirty="0" smtClean="0">
                <a:latin typeface="Tw Cen MT Condensed Extra Bold" panose="020B0803020202020204" pitchFamily="34" charset="-18"/>
              </a:rPr>
              <a:t> Jázmin - Gabnay Máté - Illés Barbara - Lovász Debóra</a:t>
            </a:r>
            <a:endParaRPr lang="de-DE" sz="1800" dirty="0">
              <a:latin typeface="Tw Cen MT Condensed Extra Bold" panose="020B0803020202020204" pitchFamily="34" charset="-18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45" t="340" r="28457" b="35927"/>
          <a:stretch/>
        </p:blipFill>
        <p:spPr>
          <a:xfrm>
            <a:off x="320790" y="0"/>
            <a:ext cx="2834640" cy="6858000"/>
          </a:xfrm>
          <a:prstGeom prst="rect">
            <a:avLst/>
          </a:prstGeom>
          <a:effectLst>
            <a:outerShdw blurRad="4191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85" y="862076"/>
            <a:ext cx="7267062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3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2" y="719104"/>
            <a:ext cx="5029198" cy="3608542"/>
          </a:xfrm>
          <a:prstGeom prst="rect">
            <a:avLst/>
          </a:prstGeom>
          <a:effectLst>
            <a:outerShdw blurRad="406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43" y="4421988"/>
            <a:ext cx="5822185" cy="2341067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462368" y="333379"/>
            <a:ext cx="79941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Quelle</a:t>
            </a:r>
            <a:r>
              <a:rPr lang="hu-HU" sz="1400" dirty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: http://valasz.hu/data/cikk/11/4053/cikk_114053/varosliget_terkep1918.jpg</a:t>
            </a:r>
          </a:p>
          <a:p>
            <a:pPr>
              <a:spcAft>
                <a:spcPts val="1200"/>
              </a:spcAft>
            </a:pP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881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56081" y="1552849"/>
            <a:ext cx="799414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hu-HU" sz="2400" dirty="0" smtClean="0">
                <a:latin typeface="Tw Cen MT Condensed Extra Bold" panose="020B0803020202020204" pitchFamily="34" charset="-18"/>
              </a:rPr>
              <a:t> 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9. August 1915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 Legenden über die </a:t>
            </a:r>
            <a:r>
              <a:rPr lang="hu-HU" sz="2400" dirty="0" err="1" smtClean="0">
                <a:latin typeface="Tw Cen MT Condensed Extra Bold" panose="020B0803020202020204" pitchFamily="34" charset="-18"/>
              </a:rPr>
              <a:t>Freundlichkeit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 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de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s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Thronfolgepaares</a:t>
            </a:r>
          </a:p>
          <a:p>
            <a:pPr marL="174625" indent="-174625">
              <a:spcAft>
                <a:spcPts val="1200"/>
              </a:spcAft>
              <a:buFont typeface="Arial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das </a:t>
            </a:r>
            <a:r>
              <a:rPr lang="de-DE" sz="2400" dirty="0">
                <a:latin typeface="Tw Cen MT Condensed Extra Bold" panose="020B0803020202020204" pitchFamily="34" charset="-18"/>
              </a:rPr>
              <a:t>Stadtwäldchen lag verlassen, spielende Kinder auf der </a:t>
            </a:r>
            <a:r>
              <a:rPr lang="hu-HU" sz="2400" dirty="0">
                <a:latin typeface="Tw Cen MT Condensed Extra Bold" panose="020B0803020202020204" pitchFamily="34" charset="-18"/>
              </a:rPr>
              <a:t> 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  </a:t>
            </a:r>
            <a:r>
              <a:rPr lang="de-DE" sz="2400" dirty="0" err="1" smtClean="0">
                <a:latin typeface="Tw Cen MT Condensed Extra Bold" panose="020B0803020202020204" pitchFamily="34" charset="-18"/>
              </a:rPr>
              <a:t>Széchenyi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-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I</a:t>
            </a:r>
            <a:r>
              <a:rPr lang="de-DE" sz="2400" dirty="0" err="1" smtClean="0">
                <a:latin typeface="Tw Cen MT Condensed Extra Bold" panose="020B0803020202020204" pitchFamily="34" charset="-18"/>
              </a:rPr>
              <a:t>nsel</a:t>
            </a:r>
            <a:r>
              <a:rPr lang="de-DE" sz="2400" dirty="0">
                <a:latin typeface="Tw Cen MT Condensed Extra Bold" panose="020B0803020202020204" pitchFamily="34" charset="-18"/>
              </a:rPr>
              <a:t>, leere Bänke und Stühle</a:t>
            </a:r>
          </a:p>
          <a:p>
            <a:pPr>
              <a:buFont typeface="Arial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</a:rPr>
              <a:t>gegen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5 Uhr wurde es lebhafter:</a:t>
            </a:r>
          </a:p>
          <a:p>
            <a:pPr marL="800100" lvl="1" indent="-342900">
              <a:buFont typeface="Courier New" pitchFamily="49" charset="0"/>
              <a:buChar char="o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Polizisten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</a:rPr>
              <a:t>kamen</a:t>
            </a:r>
            <a:endParaRPr lang="hu-HU" sz="2400" dirty="0" smtClean="0">
              <a:latin typeface="Tw Cen MT Condensed Extra Bold" panose="020B0803020202020204" pitchFamily="34" charset="-18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de-DE" sz="2400" dirty="0">
                <a:latin typeface="Tw Cen MT Condensed Extra Bold" panose="020B0803020202020204" pitchFamily="34" charset="-18"/>
              </a:rPr>
              <a:t>die 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Kunde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 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verbreitete sich</a:t>
            </a:r>
            <a:endParaRPr lang="hu-HU" sz="2400" dirty="0" smtClean="0">
              <a:latin typeface="Tw Cen MT Condensed Extra Bold" panose="020B0803020202020204" pitchFamily="34" charset="-18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Alltagspublikum strömte in die </a:t>
            </a:r>
            <a:r>
              <a:rPr lang="de-DE" sz="2400" dirty="0" err="1" smtClean="0">
                <a:latin typeface="Tw Cen MT Condensed Extra Bold" panose="020B0803020202020204" pitchFamily="34" charset="-18"/>
              </a:rPr>
              <a:t>Stefaniestraße</a:t>
            </a:r>
            <a:endParaRPr lang="de-DE" sz="2400" dirty="0" smtClean="0">
              <a:latin typeface="Tw Cen MT Condensed Extra Bold" panose="020B0803020202020204" pitchFamily="34" charset="-18"/>
            </a:endParaRPr>
          </a:p>
          <a:p>
            <a:pPr marL="804863" lvl="1" indent="-347663">
              <a:buFont typeface="Courier New" pitchFamily="49" charset="0"/>
              <a:buChar char="o"/>
            </a:pPr>
            <a:r>
              <a:rPr lang="hu-HU" sz="2400" dirty="0" err="1" smtClean="0">
                <a:latin typeface="Tw Cen MT Condensed Extra Bold" panose="020B0803020202020204" pitchFamily="34" charset="-18"/>
              </a:rPr>
              <a:t>ein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 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offene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r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</a:t>
            </a:r>
            <a:r>
              <a:rPr lang="de-DE" sz="2400" dirty="0" err="1" smtClean="0">
                <a:latin typeface="Tw Cen MT Condensed Extra Bold" panose="020B0803020202020204" pitchFamily="34" charset="-18"/>
              </a:rPr>
              <a:t>Hofwagen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mit </a:t>
            </a:r>
            <a:r>
              <a:rPr lang="hu-HU" sz="2400" dirty="0" err="1" smtClean="0">
                <a:latin typeface="Tw Cen MT Condensed Extra Bold" panose="020B0803020202020204" pitchFamily="34" charset="-18"/>
              </a:rPr>
              <a:t>dem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</a:rPr>
              <a:t>Thronfolgepaar</a:t>
            </a:r>
            <a:endParaRPr lang="de-DE" sz="2400" dirty="0" smtClean="0">
              <a:latin typeface="Tw Cen MT Condensed Extra Bold" panose="020B0803020202020204" pitchFamily="34" charset="-18"/>
            </a:endParaRPr>
          </a:p>
          <a:p>
            <a:pPr marL="800100" lvl="1" indent="-342900">
              <a:buFont typeface="Courier New" pitchFamily="49" charset="0"/>
              <a:buChar char="o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Polzisten salutierten, Tücher schwenkten, </a:t>
            </a:r>
            <a:r>
              <a:rPr lang="de-DE" sz="2400" dirty="0" err="1" smtClean="0">
                <a:latin typeface="Tw Cen MT Condensed Extra Bold" panose="020B0803020202020204" pitchFamily="34" charset="-18"/>
              </a:rPr>
              <a:t>Éljenrufe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3" y="158430"/>
            <a:ext cx="8882642" cy="1511939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521242" y="6169672"/>
            <a:ext cx="8394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Quelle: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Pester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Lloyd,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10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. August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1915, S. 10</a:t>
            </a:r>
            <a:endParaRPr lang="de-DE" sz="1400" dirty="0" smtClean="0">
              <a:solidFill>
                <a:schemeClr val="accent3">
                  <a:lumMod val="50000"/>
                </a:schemeClr>
              </a:solidFill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58609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521242" y="6465506"/>
            <a:ext cx="839415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endParaRPr lang="de-DE" sz="1100" dirty="0" smtClean="0">
              <a:solidFill>
                <a:schemeClr val="accent3">
                  <a:lumMod val="50000"/>
                </a:schemeClr>
              </a:solidFill>
              <a:latin typeface="Tw Cen MT Condensed Extra Bold" panose="020B0803020202020204" pitchFamily="34" charset="-18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450" y="261002"/>
            <a:ext cx="3105261" cy="63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32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56081" y="1552849"/>
            <a:ext cx="7994143" cy="506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 err="1" smtClean="0">
                <a:latin typeface="Tw Cen MT Condensed Extra Bold" panose="020B0803020202020204" pitchFamily="34" charset="-18"/>
              </a:rPr>
              <a:t>Flugzeugausstellung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> (1917)</a:t>
            </a:r>
            <a:endParaRPr lang="hu-HU" sz="2400" dirty="0" smtClean="0">
              <a:latin typeface="Tw Cen MT Condensed Extra Bold" panose="020B0803020202020204" pitchFamily="34" charset="-1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sz="2400" dirty="0" smtClean="0">
                <a:latin typeface="Tw Cen MT Condensed Extra Bold" panose="020B0803020202020204" pitchFamily="34" charset="-18"/>
              </a:rPr>
              <a:t>	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 </a:t>
            </a:r>
            <a:r>
              <a:rPr lang="hu-HU" sz="2400" dirty="0" err="1">
                <a:latin typeface="Tw Cen MT Condensed Extra Bold" panose="020B0803020202020204" pitchFamily="34" charset="-18"/>
              </a:rPr>
              <a:t>in</a:t>
            </a:r>
            <a:r>
              <a:rPr lang="hu-HU" sz="2400" dirty="0">
                <a:latin typeface="Tw Cen MT Condensed Extra Bold" panose="020B0803020202020204" pitchFamily="34" charset="-18"/>
              </a:rPr>
              <a:t> der </a:t>
            </a:r>
            <a:r>
              <a:rPr lang="hu-HU" sz="2400" dirty="0" err="1">
                <a:latin typeface="Tw Cen MT Condensed Extra Bold" panose="020B0803020202020204" pitchFamily="34" charset="-18"/>
              </a:rPr>
              <a:t>Industriehalle</a:t>
            </a:r>
            <a:r>
              <a:rPr lang="hu-HU" sz="2400" dirty="0">
                <a:latin typeface="Tw Cen MT Condensed Extra Bold" panose="020B0803020202020204" pitchFamily="34" charset="-18"/>
              </a:rPr>
              <a:t> </a:t>
            </a:r>
            <a:endParaRPr lang="hu-HU" sz="2400" dirty="0" smtClean="0">
              <a:latin typeface="Tw Cen MT Condensed Extra Bold" panose="020B0803020202020204" pitchFamily="34" charset="-1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	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Ziel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: „die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Vorstellung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der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Heimgebliebenen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vom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Krieg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in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den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Lüften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und von der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kriegerischen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Rolle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der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Aviatik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überhaupt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zu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berichtigen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und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zu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vertiefen</a:t>
            </a:r>
            <a:r>
              <a:rPr lang="de-DE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“</a:t>
            </a:r>
            <a:endParaRPr lang="hu-HU" sz="2400" dirty="0" smtClean="0">
              <a:latin typeface="Tw Cen MT Condensed Extra Bold" panose="020B0803020202020204" pitchFamily="34" charset="-1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hu-HU" sz="2400" dirty="0">
              <a:latin typeface="Tw Cen MT Condensed Extra Bold" panose="020B0803020202020204" pitchFamily="34" charset="-18"/>
            </a:endParaRP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sz="2400" dirty="0">
                <a:latin typeface="Tw Cen MT Condensed Extra Bold" panose="020B0803020202020204" pitchFamily="34" charset="-18"/>
              </a:rPr>
              <a:t>Spitzen-, </a:t>
            </a:r>
            <a:r>
              <a:rPr lang="hu-HU" sz="2400" dirty="0" err="1">
                <a:latin typeface="Tw Cen MT Condensed Extra Bold" panose="020B0803020202020204" pitchFamily="34" charset="-18"/>
              </a:rPr>
              <a:t>Fächer-</a:t>
            </a:r>
            <a:r>
              <a:rPr lang="hu-HU" sz="2400" dirty="0">
                <a:latin typeface="Tw Cen MT Condensed Extra Bold" panose="020B0803020202020204" pitchFamily="34" charset="-18"/>
              </a:rPr>
              <a:t> und </a:t>
            </a:r>
            <a:r>
              <a:rPr lang="hu-HU" sz="2400" dirty="0" err="1">
                <a:latin typeface="Tw Cen MT Condensed Extra Bold" panose="020B0803020202020204" pitchFamily="34" charset="-18"/>
              </a:rPr>
              <a:t>Stickereiausstellung</a:t>
            </a:r>
            <a:r>
              <a:rPr lang="hu-HU" sz="2400" dirty="0">
                <a:latin typeface="Tw Cen MT Condensed Extra Bold" panose="020B0803020202020204" pitchFamily="34" charset="-18"/>
              </a:rPr>
              <a:t> (1918)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sz="2400" dirty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	 </a:t>
            </a:r>
            <a:r>
              <a:rPr lang="hu-HU" sz="2400" dirty="0" err="1">
                <a:latin typeface="Tw Cen MT Condensed Extra Bold" panose="020B0803020202020204" pitchFamily="34" charset="-18"/>
                <a:sym typeface="Wingdings" panose="05000000000000000000" pitchFamily="2" charset="2"/>
              </a:rPr>
              <a:t>das</a:t>
            </a:r>
            <a:r>
              <a:rPr lang="hu-HU" sz="2400" dirty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>
                <a:latin typeface="Tw Cen MT Condensed Extra Bold" panose="020B0803020202020204" pitchFamily="34" charset="-18"/>
                <a:sym typeface="Wingdings" panose="05000000000000000000" pitchFamily="2" charset="2"/>
              </a:rPr>
              <a:t>Schöne</a:t>
            </a:r>
            <a:r>
              <a:rPr lang="hu-HU" sz="2400" dirty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>
                <a:latin typeface="Tw Cen MT Condensed Extra Bold" panose="020B0803020202020204" pitchFamily="34" charset="-18"/>
                <a:sym typeface="Wingdings" panose="05000000000000000000" pitchFamily="2" charset="2"/>
              </a:rPr>
              <a:t>bewundern</a:t>
            </a:r>
            <a:endParaRPr lang="hu-HU" sz="2400" dirty="0">
              <a:latin typeface="Tw Cen MT Condensed Extra Bold" panose="020B0803020202020204" pitchFamily="34" charset="-18"/>
              <a:sym typeface="Wingdings" panose="05000000000000000000" pitchFamily="2" charset="2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sz="2400" dirty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	 </a:t>
            </a:r>
            <a:r>
              <a:rPr lang="hu-HU" sz="2400" dirty="0" err="1">
                <a:latin typeface="Tw Cen MT Condensed Extra Bold" panose="020B0803020202020204" pitchFamily="34" charset="-18"/>
                <a:sym typeface="Wingdings" panose="05000000000000000000" pitchFamily="2" charset="2"/>
              </a:rPr>
              <a:t>aus</a:t>
            </a:r>
            <a:r>
              <a:rPr lang="hu-HU" sz="2400" dirty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>
                <a:latin typeface="Tw Cen MT Condensed Extra Bold" panose="020B0803020202020204" pitchFamily="34" charset="-18"/>
                <a:sym typeface="Wingdings" panose="05000000000000000000" pitchFamily="2" charset="2"/>
              </a:rPr>
              <a:t>dem</a:t>
            </a:r>
            <a:r>
              <a:rPr lang="hu-HU" sz="2400" dirty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>
                <a:latin typeface="Tw Cen MT Condensed Extra Bold" panose="020B0803020202020204" pitchFamily="34" charset="-18"/>
                <a:sym typeface="Wingdings" panose="05000000000000000000" pitchFamily="2" charset="2"/>
              </a:rPr>
              <a:t>Alltag</a:t>
            </a:r>
            <a:r>
              <a:rPr lang="hu-HU" sz="2400" dirty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 </a:t>
            </a:r>
            <a:r>
              <a:rPr lang="hu-HU" sz="2400" dirty="0" err="1">
                <a:latin typeface="Tw Cen MT Condensed Extra Bold" panose="020B0803020202020204" pitchFamily="34" charset="-18"/>
                <a:sym typeface="Wingdings" panose="05000000000000000000" pitchFamily="2" charset="2"/>
              </a:rPr>
              <a:t>ausschalten</a:t>
            </a:r>
            <a:endParaRPr lang="hu-HU" sz="2400" dirty="0">
              <a:latin typeface="Tw Cen MT Condensed Extra Bold" panose="020B0803020202020204" pitchFamily="34" charset="-18"/>
            </a:endParaRP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400" dirty="0" smtClean="0">
              <a:latin typeface="Tw Cen MT Condensed Extra Bold" panose="020B0803020202020204" pitchFamily="34" charset="-18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21" y="158430"/>
            <a:ext cx="4352921" cy="1511939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521242" y="6169672"/>
            <a:ext cx="79941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Quellen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: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Pester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Lloyd,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23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.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Februar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1918, S. 9;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28.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April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1917, S. 16</a:t>
            </a:r>
            <a:endParaRPr lang="de-DE" sz="1400" dirty="0" smtClean="0">
              <a:solidFill>
                <a:schemeClr val="accent3">
                  <a:lumMod val="50000"/>
                </a:schemeClr>
              </a:solidFill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671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521241" y="5787848"/>
            <a:ext cx="79941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de-DE" sz="2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Eröffnung der Flugzeugausstellung. In: </a:t>
            </a:r>
            <a:r>
              <a:rPr lang="de-DE" sz="2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Tolnai</a:t>
            </a:r>
            <a:r>
              <a:rPr lang="de-DE" sz="2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</a:t>
            </a:r>
            <a:r>
              <a:rPr lang="de-DE" sz="2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Világlapja</a:t>
            </a:r>
            <a:r>
              <a:rPr lang="de-DE" sz="2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, 17. Mai 1917, S. 18</a:t>
            </a:r>
            <a:endParaRPr lang="de-DE" sz="2400" dirty="0" smtClean="0">
              <a:solidFill>
                <a:schemeClr val="accent3">
                  <a:lumMod val="50000"/>
                </a:schemeClr>
              </a:solidFill>
              <a:latin typeface="Tw Cen MT Condensed Extra Bold" panose="020B0803020202020204" pitchFamily="34" charset="-18"/>
            </a:endParaRPr>
          </a:p>
        </p:txBody>
      </p:sp>
      <p:graphicFrame>
        <p:nvGraphicFramePr>
          <p:cNvPr id="2" name="Objektum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193670"/>
              </p:ext>
            </p:extLst>
          </p:nvPr>
        </p:nvGraphicFramePr>
        <p:xfrm>
          <a:off x="2626361" y="83640"/>
          <a:ext cx="4095615" cy="55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Acrobat Document" r:id="rId4" imgW="5619380" imgH="7657959" progId="AcroExch.Document.DC">
                  <p:embed/>
                </p:oleObj>
              </mc:Choice>
              <mc:Fallback>
                <p:oleObj name="Acrobat Document" r:id="rId4" imgW="5619380" imgH="765795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26361" y="83640"/>
                        <a:ext cx="4095615" cy="558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503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56081" y="1552849"/>
            <a:ext cx="7994143" cy="146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sz="2400" dirty="0" smtClean="0">
                <a:latin typeface="Tw Cen MT Condensed Extra Bold" panose="020B0803020202020204" pitchFamily="34" charset="-18"/>
              </a:rPr>
              <a:t>IM AUGUST 1914</a:t>
            </a: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Krieg 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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Notwendigkeit der Sanatorien </a:t>
            </a:r>
            <a:r>
              <a:rPr lang="hu-HU" sz="2400" dirty="0" smtClean="0">
                <a:latin typeface="Tw Cen MT Condensed Extra Bold" panose="020B0803020202020204" pitchFamily="34" charset="-18"/>
                <a:sym typeface="Wingdings" panose="05000000000000000000" pitchFamily="2" charset="2"/>
              </a:rPr>
              <a:t>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Kriegsspital </a:t>
            </a:r>
            <a:r>
              <a:rPr lang="hu-HU" sz="2400" dirty="0" smtClean="0">
                <a:latin typeface="Tw Cen MT Condensed Extra Bold" panose="020B0803020202020204" pitchFamily="34" charset="-18"/>
              </a:rPr>
              <a:t/>
            </a:r>
            <a:br>
              <a:rPr lang="hu-HU" sz="2400" dirty="0" smtClean="0">
                <a:latin typeface="Tw Cen MT Condensed Extra Bold" panose="020B0803020202020204" pitchFamily="34" charset="-18"/>
              </a:rPr>
            </a:br>
            <a:r>
              <a:rPr lang="de-DE" sz="2400" dirty="0" smtClean="0">
                <a:latin typeface="Tw Cen MT Condensed Extra Bold" panose="020B0803020202020204" pitchFamily="34" charset="-18"/>
              </a:rPr>
              <a:t>(Grünwald-Sanatorium) im Künstlerhaus</a:t>
            </a:r>
          </a:p>
        </p:txBody>
      </p:sp>
      <p:sp>
        <p:nvSpPr>
          <p:cNvPr id="2" name="Folyamatábra: Feldolgozás 1"/>
          <p:cNvSpPr/>
          <p:nvPr/>
        </p:nvSpPr>
        <p:spPr>
          <a:xfrm>
            <a:off x="569281" y="3308350"/>
            <a:ext cx="4752000" cy="3240000"/>
          </a:xfrm>
          <a:prstGeom prst="flowChartProcess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Picture 4" descr="mucs_klosz_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38"/>
          <a:stretch/>
        </p:blipFill>
        <p:spPr bwMode="auto">
          <a:xfrm>
            <a:off x="5949582" y="2851097"/>
            <a:ext cx="2678442" cy="1768230"/>
          </a:xfrm>
          <a:prstGeom prst="rect">
            <a:avLst/>
          </a:prstGeom>
          <a:noFill/>
          <a:effectLst>
            <a:outerShdw blurRad="4064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áromszög 2"/>
          <p:cNvSpPr/>
          <p:nvPr/>
        </p:nvSpPr>
        <p:spPr>
          <a:xfrm rot="4684688">
            <a:off x="5836901" y="3556140"/>
            <a:ext cx="356339" cy="1923708"/>
          </a:xfrm>
          <a:prstGeom prst="triangle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Picture 2" descr="http://m.cdn.blog.hu/uj/ujjealigetben/image/mucs2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35" y="3374002"/>
            <a:ext cx="4581892" cy="3108696"/>
          </a:xfrm>
          <a:prstGeom prst="rect">
            <a:avLst/>
          </a:prstGeom>
          <a:noFill/>
          <a:effectLst>
            <a:outerShdw blurRad="406400" sx="104000" sy="104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95"/>
            <a:ext cx="6559865" cy="1816765"/>
          </a:xfrm>
          <a:prstGeom prst="rect">
            <a:avLst/>
          </a:prstGeom>
        </p:spPr>
      </p:pic>
      <p:sp>
        <p:nvSpPr>
          <p:cNvPr id="10" name="Téglalap 9"/>
          <p:cNvSpPr/>
          <p:nvPr/>
        </p:nvSpPr>
        <p:spPr>
          <a:xfrm>
            <a:off x="5536779" y="4647111"/>
            <a:ext cx="334831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>
                <a:latin typeface="Tw Cen MT" panose="020B0602020104020603" pitchFamily="34" charset="-18"/>
              </a:rPr>
              <a:t>Quelle: </a:t>
            </a:r>
            <a:r>
              <a:rPr lang="de-DE" sz="1400" dirty="0" err="1" smtClean="0">
                <a:latin typeface="Tw Cen MT" panose="020B0602020104020603" pitchFamily="34" charset="-18"/>
              </a:rPr>
              <a:t>Pester</a:t>
            </a:r>
            <a:r>
              <a:rPr lang="de-DE" sz="1400" dirty="0" smtClean="0">
                <a:latin typeface="Tw Cen MT" panose="020B0602020104020603" pitchFamily="34" charset="-18"/>
              </a:rPr>
              <a:t> Lloyd, 23. </a:t>
            </a:r>
            <a:r>
              <a:rPr lang="de-DE" sz="1400" dirty="0" smtClean="0">
                <a:latin typeface="Tw Cen MT" panose="020B0602020104020603" pitchFamily="34" charset="-18"/>
              </a:rPr>
              <a:t>Oktober 1914, S. 8. Zur Kunsthalle vgl. K</a:t>
            </a:r>
            <a:r>
              <a:rPr lang="hu-HU" sz="1400" dirty="0" err="1" smtClean="0">
                <a:latin typeface="Tw Cen MT" panose="020B0602020104020603" pitchFamily="34" charset="-18"/>
              </a:rPr>
              <a:t>atalin</a:t>
            </a:r>
            <a:r>
              <a:rPr lang="de-DE" sz="1400" dirty="0" smtClean="0">
                <a:latin typeface="Tw Cen MT" panose="020B0602020104020603" pitchFamily="34" charset="-18"/>
              </a:rPr>
              <a:t> </a:t>
            </a:r>
            <a:r>
              <a:rPr lang="hu-HU" sz="1400" dirty="0">
                <a:latin typeface="Tw Cen MT" panose="020B0602020104020603" pitchFamily="34" charset="-18"/>
              </a:rPr>
              <a:t>Teller </a:t>
            </a:r>
            <a:r>
              <a:rPr lang="de-DE" sz="1400" dirty="0" smtClean="0">
                <a:latin typeface="Tw Cen MT" panose="020B0602020104020603" pitchFamily="34" charset="-18"/>
              </a:rPr>
              <a:t>: </a:t>
            </a:r>
            <a:r>
              <a:rPr lang="hu-HU" sz="1400" dirty="0" smtClean="0">
                <a:latin typeface="Tw Cen MT" panose="020B0602020104020603" pitchFamily="34" charset="-18"/>
              </a:rPr>
              <a:t>„</a:t>
            </a:r>
            <a:r>
              <a:rPr lang="hu-HU" sz="1400" dirty="0">
                <a:latin typeface="Tw Cen MT" panose="020B0602020104020603" pitchFamily="34" charset="-18"/>
              </a:rPr>
              <a:t>E monopolisztikus hatalmat reprezentáló </a:t>
            </a:r>
            <a:r>
              <a:rPr lang="hu-HU" sz="1400" dirty="0" smtClean="0">
                <a:latin typeface="Tw Cen MT" panose="020B0602020104020603" pitchFamily="34" charset="-18"/>
              </a:rPr>
              <a:t>intézmény</a:t>
            </a:r>
            <a:r>
              <a:rPr lang="de-DE" sz="1400" dirty="0" smtClean="0">
                <a:latin typeface="Tw Cen MT" panose="020B0602020104020603" pitchFamily="34" charset="-18"/>
              </a:rPr>
              <a:t>“. </a:t>
            </a:r>
            <a:r>
              <a:rPr lang="hu-HU" sz="1400" dirty="0" smtClean="0">
                <a:latin typeface="Tw Cen MT" panose="020B0602020104020603" pitchFamily="34" charset="-18"/>
              </a:rPr>
              <a:t>A </a:t>
            </a:r>
            <a:r>
              <a:rPr lang="hu-HU" sz="1400" dirty="0">
                <a:latin typeface="Tw Cen MT" panose="020B0602020104020603" pitchFamily="34" charset="-18"/>
              </a:rPr>
              <a:t>Műcsarnok épülete az első </a:t>
            </a:r>
            <a:r>
              <a:rPr lang="hu-HU" sz="1400" dirty="0" smtClean="0">
                <a:latin typeface="Tw Cen MT" panose="020B0602020104020603" pitchFamily="34" charset="-18"/>
              </a:rPr>
              <a:t>világháborúban</a:t>
            </a:r>
            <a:r>
              <a:rPr lang="de-DE" sz="1400" dirty="0" smtClean="0">
                <a:latin typeface="Tw Cen MT" panose="020B0602020104020603" pitchFamily="34" charset="-18"/>
              </a:rPr>
              <a:t> („Diese Monopolmacht repräsentierende Institution“. Das Gebäude der Kunsthalle im Ersten Weltkrieg). In: </a:t>
            </a:r>
            <a:r>
              <a:rPr lang="hu-HU" sz="1400" dirty="0" smtClean="0">
                <a:latin typeface="Tw Cen MT" panose="020B0602020104020603" pitchFamily="34" charset="-18"/>
              </a:rPr>
              <a:t>Katalin</a:t>
            </a:r>
            <a:r>
              <a:rPr lang="de-DE" sz="1400" dirty="0" smtClean="0">
                <a:latin typeface="Tw Cen MT" panose="020B0602020104020603" pitchFamily="34" charset="-18"/>
              </a:rPr>
              <a:t> </a:t>
            </a:r>
            <a:r>
              <a:rPr lang="hu-HU" sz="1400" dirty="0" smtClean="0">
                <a:latin typeface="Tw Cen MT" panose="020B0602020104020603" pitchFamily="34" charset="-18"/>
              </a:rPr>
              <a:t>Orbán, Anna </a:t>
            </a:r>
            <a:r>
              <a:rPr lang="hu-HU" sz="1400" dirty="0">
                <a:latin typeface="Tw Cen MT" panose="020B0602020104020603" pitchFamily="34" charset="-18"/>
              </a:rPr>
              <a:t>Gács </a:t>
            </a:r>
            <a:r>
              <a:rPr lang="hu-HU" sz="1400" dirty="0" smtClean="0">
                <a:latin typeface="Tw Cen MT" panose="020B0602020104020603" pitchFamily="34" charset="-18"/>
              </a:rPr>
              <a:t>(</a:t>
            </a:r>
            <a:r>
              <a:rPr lang="de-DE" sz="1400" dirty="0" err="1" smtClean="0">
                <a:latin typeface="Tw Cen MT" panose="020B0602020104020603" pitchFamily="34" charset="-18"/>
              </a:rPr>
              <a:t>Hg</a:t>
            </a:r>
            <a:r>
              <a:rPr lang="hu-HU" sz="1400" dirty="0" smtClean="0">
                <a:latin typeface="Tw Cen MT" panose="020B0602020104020603" pitchFamily="34" charset="-18"/>
              </a:rPr>
              <a:t>.): </a:t>
            </a:r>
            <a:r>
              <a:rPr lang="hu-HU" sz="1400" dirty="0">
                <a:latin typeface="Tw Cen MT" panose="020B0602020104020603" pitchFamily="34" charset="-18"/>
              </a:rPr>
              <a:t>Emlékkerti kőoroszlán. Budapest: </a:t>
            </a:r>
            <a:r>
              <a:rPr lang="hu-HU" sz="1400" dirty="0" smtClean="0">
                <a:latin typeface="Tw Cen MT" panose="020B0602020104020603" pitchFamily="34" charset="-18"/>
              </a:rPr>
              <a:t>E</a:t>
            </a:r>
            <a:r>
              <a:rPr lang="de-DE" sz="1400" dirty="0" smtClean="0">
                <a:latin typeface="Tw Cen MT" panose="020B0602020104020603" pitchFamily="34" charset="-18"/>
              </a:rPr>
              <a:t>LTE</a:t>
            </a:r>
            <a:r>
              <a:rPr lang="hu-HU" sz="1400" dirty="0" smtClean="0">
                <a:latin typeface="Tw Cen MT" panose="020B0602020104020603" pitchFamily="34" charset="-18"/>
              </a:rPr>
              <a:t> 2014</a:t>
            </a:r>
            <a:r>
              <a:rPr lang="de-DE" sz="1400" dirty="0" smtClean="0">
                <a:latin typeface="Tw Cen MT" panose="020B0602020104020603" pitchFamily="34" charset="-18"/>
              </a:rPr>
              <a:t>, S</a:t>
            </a:r>
            <a:r>
              <a:rPr lang="hu-HU" sz="1400" dirty="0" smtClean="0">
                <a:latin typeface="Tw Cen MT" panose="020B0602020104020603" pitchFamily="34" charset="-18"/>
              </a:rPr>
              <a:t>. 55-63</a:t>
            </a:r>
            <a:endParaRPr lang="de-DE" sz="1400" dirty="0" smtClean="0">
              <a:solidFill>
                <a:schemeClr val="accent3">
                  <a:lumMod val="50000"/>
                </a:schemeClr>
              </a:solidFill>
              <a:latin typeface="Tw Cen MT" panose="020B06020201040206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0773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églalap 9"/>
          <p:cNvSpPr/>
          <p:nvPr/>
        </p:nvSpPr>
        <p:spPr>
          <a:xfrm>
            <a:off x="664871" y="1561400"/>
            <a:ext cx="7994143" cy="4138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sz="2400" dirty="0" smtClean="0">
                <a:latin typeface="Tw Cen MT Condensed Extra Bold" panose="020B0803020202020204" pitchFamily="34" charset="-18"/>
              </a:rPr>
              <a:t>IM SEPTEMBER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1914</a:t>
            </a: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Besuch der Erzherzogin</a:t>
            </a: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e-DE" sz="2400" dirty="0" smtClean="0">
              <a:latin typeface="Tw Cen MT Condensed Extra Bold" panose="020B0803020202020204" pitchFamily="34" charset="-18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hu-HU" sz="2400" dirty="0" smtClean="0">
                <a:latin typeface="Tw Cen MT Condensed Extra Bold" panose="020B0803020202020204" pitchFamily="34" charset="-18"/>
              </a:rPr>
              <a:t>IM DEZEMBER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1914</a:t>
            </a: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Christbaumfeier für 500 Verwundete</a:t>
            </a: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Ansprache des Spitalskommandanten</a:t>
            </a: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Kapelle</a:t>
            </a: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Kabarettvorträge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0095"/>
            <a:ext cx="6559865" cy="1816765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521242" y="6169672"/>
            <a:ext cx="8394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Quellen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: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Pester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Lloyd,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26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.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September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1914, S. 7; 26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.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Dezember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1915, S. 3</a:t>
            </a:r>
            <a:endParaRPr lang="de-DE" sz="1400" dirty="0" smtClean="0">
              <a:solidFill>
                <a:schemeClr val="accent3">
                  <a:lumMod val="50000"/>
                </a:schemeClr>
              </a:solidFill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19540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56081" y="1552849"/>
            <a:ext cx="7994143" cy="446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Das Rote Kreuz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auf die Hilfe der Gesellschaft angewiesen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Elisabethspital für 800 Kranke</a:t>
            </a: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In der ganzen Hauptstadt: mehr als 4000 Plätze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Gasfabrikanlage für 1000 Kranke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Krankenruhestation auf dem </a:t>
            </a:r>
            <a:r>
              <a:rPr lang="de-DE" sz="2400" dirty="0" err="1" smtClean="0">
                <a:latin typeface="Tw Cen MT Condensed Extra Bold" panose="020B0803020202020204" pitchFamily="34" charset="-18"/>
              </a:rPr>
              <a:t>Borárosplatz</a:t>
            </a:r>
            <a:r>
              <a:rPr lang="de-DE" sz="2400" dirty="0" smtClean="0">
                <a:latin typeface="Tw Cen MT Condensed Extra Bold" panose="020B0803020202020204" pitchFamily="34" charset="-18"/>
              </a:rPr>
              <a:t> für 212 Kranke</a:t>
            </a:r>
          </a:p>
          <a:p>
            <a:pPr marL="257175" indent="-257175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Weitere Spenden</a:t>
            </a:r>
          </a:p>
          <a:p>
            <a:pPr marL="800100" lvl="1" indent="-342900">
              <a:lnSpc>
                <a:spcPct val="120000"/>
              </a:lnSpc>
              <a:buFont typeface="Courier New" panose="02070309020205020404" pitchFamily="49" charset="0"/>
              <a:buChar char="o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Familie Edmund von Mauthner – 166 Betten</a:t>
            </a:r>
          </a:p>
          <a:p>
            <a:pPr marL="800100" lvl="1" indent="-342900">
              <a:lnSpc>
                <a:spcPct val="120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de-DE" sz="2400" dirty="0" smtClean="0">
                <a:latin typeface="Tw Cen MT Condensed Extra Bold" panose="020B0803020202020204" pitchFamily="34" charset="-18"/>
              </a:rPr>
              <a:t>Einnahmen der Kriegsausstellung (Industriehalle)</a:t>
            </a:r>
          </a:p>
        </p:txBody>
      </p:sp>
      <p:pic>
        <p:nvPicPr>
          <p:cNvPr id="1026" name="Picture 2" descr="http://static3.akpool.de/images/cards/45/4554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909" y="318541"/>
            <a:ext cx="1511029" cy="232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drk-bad-saulgau.de/werwirsind/bilder/sankolonneschil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24" y="1974086"/>
            <a:ext cx="1479176" cy="110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8" y="-119764"/>
            <a:ext cx="7096359" cy="179237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521242" y="6169672"/>
            <a:ext cx="839415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Quellen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: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Pester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Lloyd,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23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.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Oktober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1914, S. 8</a:t>
            </a:r>
            <a:r>
              <a:rPr lang="hu-HU" sz="1400" dirty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;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29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. </a:t>
            </a:r>
            <a:r>
              <a:rPr lang="hu-HU" sz="14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September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 </a:t>
            </a:r>
            <a:r>
              <a:rPr lang="hu-HU" sz="14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1915, S. 10</a:t>
            </a:r>
            <a:endParaRPr lang="de-DE" sz="1400" dirty="0" smtClean="0">
              <a:solidFill>
                <a:schemeClr val="accent3">
                  <a:lumMod val="50000"/>
                </a:schemeClr>
              </a:solidFill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8558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overclockers.at/files/old_paper_800x6001_9046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3001" y="-1142998"/>
            <a:ext cx="6858001" cy="91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 descr="http://m.cdn.blog.hu/na/nagyhaboru/image/hetkoznapok/noverek/Noverek_04_large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4" y="598683"/>
            <a:ext cx="3348131" cy="5482747"/>
          </a:xfrm>
          <a:prstGeom prst="rect">
            <a:avLst/>
          </a:prstGeom>
          <a:ln>
            <a:noFill/>
          </a:ln>
          <a:effectLst>
            <a:outerShdw blurRad="4572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m.cdn.blog.hu/na/nagyhaboru/image/hetkoznapok/noverek/Noverek_03_lar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05" y="1630426"/>
            <a:ext cx="5173569" cy="3419259"/>
          </a:xfrm>
          <a:prstGeom prst="rect">
            <a:avLst/>
          </a:prstGeom>
          <a:ln>
            <a:noFill/>
          </a:ln>
          <a:effectLst>
            <a:outerShdw blurRad="4572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628650" y="6296214"/>
            <a:ext cx="799414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hu-HU" sz="1100" dirty="0" err="1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Quellen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: http://</a:t>
            </a: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m.cdn.blog.hu/na/nagyhaboru/image/hetkoznapok/noverek/Noverek_04_large.jpg</a:t>
            </a:r>
            <a:b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</a:br>
            <a:r>
              <a:rPr lang="hu-HU" sz="1100" dirty="0" smtClean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http</a:t>
            </a:r>
            <a:r>
              <a:rPr lang="hu-HU" sz="1100" dirty="0">
                <a:solidFill>
                  <a:schemeClr val="accent3">
                    <a:lumMod val="50000"/>
                  </a:schemeClr>
                </a:solidFill>
                <a:latin typeface="Tw Cen MT Condensed Extra Bold" panose="020B0803020202020204" pitchFamily="34" charset="-18"/>
              </a:rPr>
              <a:t>://m.cdn.blog.hu/na/nagyhaboru/image/hetkoznapok/noverek/Noverek_03_large.jpg</a:t>
            </a:r>
            <a:endParaRPr lang="hu-HU" sz="1100" dirty="0" smtClean="0">
              <a:solidFill>
                <a:schemeClr val="accent3">
                  <a:lumMod val="50000"/>
                </a:schemeClr>
              </a:solidFill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08778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339</Words>
  <Application>Microsoft Office PowerPoint</Application>
  <PresentationFormat>Diavetítés a képernyőre (4:3 oldalarány)</PresentationFormat>
  <Paragraphs>47</Paragraphs>
  <Slides>10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2" baseType="lpstr">
      <vt:lpstr>Office-téma</vt:lpstr>
      <vt:lpstr>Adobe Acrobat Document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Gabnay Máté</dc:creator>
  <cp:lastModifiedBy>Media Markt Westend</cp:lastModifiedBy>
  <cp:revision>62</cp:revision>
  <dcterms:created xsi:type="dcterms:W3CDTF">2015-11-03T07:11:15Z</dcterms:created>
  <dcterms:modified xsi:type="dcterms:W3CDTF">2015-12-14T11:50:20Z</dcterms:modified>
</cp:coreProperties>
</file>